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6"/>
  </p:notesMasterIdLst>
  <p:sldIdLst>
    <p:sldId id="256" r:id="rId2"/>
    <p:sldId id="316" r:id="rId3"/>
    <p:sldId id="265" r:id="rId4"/>
    <p:sldId id="317" r:id="rId5"/>
    <p:sldId id="262" r:id="rId6"/>
    <p:sldId id="258" r:id="rId7"/>
    <p:sldId id="297" r:id="rId8"/>
    <p:sldId id="298" r:id="rId9"/>
    <p:sldId id="315" r:id="rId10"/>
    <p:sldId id="300" r:id="rId11"/>
    <p:sldId id="302" r:id="rId12"/>
    <p:sldId id="303" r:id="rId13"/>
    <p:sldId id="319" r:id="rId14"/>
    <p:sldId id="264" r:id="rId15"/>
    <p:sldId id="320" r:id="rId16"/>
    <p:sldId id="305" r:id="rId17"/>
    <p:sldId id="307" r:id="rId18"/>
    <p:sldId id="311" r:id="rId19"/>
    <p:sldId id="321" r:id="rId20"/>
    <p:sldId id="310" r:id="rId21"/>
    <p:sldId id="312" r:id="rId22"/>
    <p:sldId id="313" r:id="rId23"/>
    <p:sldId id="309" r:id="rId24"/>
    <p:sldId id="278" r:id="rId25"/>
  </p:sldIdLst>
  <p:sldSz cx="9144000" cy="5143500" type="screen16x9"/>
  <p:notesSz cx="6858000" cy="9144000"/>
  <p:embeddedFontLst>
    <p:embeddedFont>
      <p:font typeface="Cambria Math" panose="02040503050406030204" pitchFamily="18" charset="0"/>
      <p:regular r:id="rId27"/>
    </p:embeddedFont>
    <p:embeddedFont>
      <p:font typeface="Lexend Deca" panose="020B0604020202020204" charset="-78"/>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15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71A14E5-916D-172C-DA80-425CFC099DDB}"/>
            </a:ext>
          </a:extLst>
        </p:cNvPr>
        <p:cNvGrpSpPr/>
        <p:nvPr/>
      </p:nvGrpSpPr>
      <p:grpSpPr>
        <a:xfrm>
          <a:off x="0" y="0"/>
          <a:ext cx="0" cy="0"/>
          <a:chOff x="0" y="0"/>
          <a:chExt cx="0" cy="0"/>
        </a:xfrm>
      </p:grpSpPr>
      <p:sp>
        <p:nvSpPr>
          <p:cNvPr id="107" name="Google Shape;107;g35ed75ccf_015:notes">
            <a:extLst>
              <a:ext uri="{FF2B5EF4-FFF2-40B4-BE49-F238E27FC236}">
                <a16:creationId xmlns:a16="http://schemas.microsoft.com/office/drawing/2014/main" id="{F1D99A70-34B1-0911-3F01-86F2AB6D6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a:extLst>
              <a:ext uri="{FF2B5EF4-FFF2-40B4-BE49-F238E27FC236}">
                <a16:creationId xmlns:a16="http://schemas.microsoft.com/office/drawing/2014/main" id="{B4D4A265-5946-C770-E387-88B786D868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52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3D5E7939-EB0A-A2E3-13F0-D1F9C594ADB9}"/>
            </a:ext>
          </a:extLst>
        </p:cNvPr>
        <p:cNvGrpSpPr/>
        <p:nvPr/>
      </p:nvGrpSpPr>
      <p:grpSpPr>
        <a:xfrm>
          <a:off x="0" y="0"/>
          <a:ext cx="0" cy="0"/>
          <a:chOff x="0" y="0"/>
          <a:chExt cx="0" cy="0"/>
        </a:xfrm>
      </p:grpSpPr>
      <p:sp>
        <p:nvSpPr>
          <p:cNvPr id="130" name="Google Shape;130;g35f391192_017:notes">
            <a:extLst>
              <a:ext uri="{FF2B5EF4-FFF2-40B4-BE49-F238E27FC236}">
                <a16:creationId xmlns:a16="http://schemas.microsoft.com/office/drawing/2014/main" id="{6B6ED3DD-862E-2484-F689-595AE88F7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a:extLst>
              <a:ext uri="{FF2B5EF4-FFF2-40B4-BE49-F238E27FC236}">
                <a16:creationId xmlns:a16="http://schemas.microsoft.com/office/drawing/2014/main" id="{63ED12D6-6922-C548-9EFC-68C272D5A4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2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F8174A3D-8B38-2483-A3F9-2790C9E3B913}"/>
            </a:ext>
          </a:extLst>
        </p:cNvPr>
        <p:cNvGrpSpPr/>
        <p:nvPr/>
      </p:nvGrpSpPr>
      <p:grpSpPr>
        <a:xfrm>
          <a:off x="0" y="0"/>
          <a:ext cx="0" cy="0"/>
          <a:chOff x="0" y="0"/>
          <a:chExt cx="0" cy="0"/>
        </a:xfrm>
      </p:grpSpPr>
      <p:sp>
        <p:nvSpPr>
          <p:cNvPr id="138" name="Google Shape;138;g35f391192_045:notes">
            <a:extLst>
              <a:ext uri="{FF2B5EF4-FFF2-40B4-BE49-F238E27FC236}">
                <a16:creationId xmlns:a16="http://schemas.microsoft.com/office/drawing/2014/main" id="{0E0F7CC8-75A1-4C3B-A0BC-B334465D24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a:extLst>
              <a:ext uri="{FF2B5EF4-FFF2-40B4-BE49-F238E27FC236}">
                <a16:creationId xmlns:a16="http://schemas.microsoft.com/office/drawing/2014/main" id="{D9AF9A21-ED6F-FDF5-47E1-FFCB735DB9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00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1E88B11A-0E59-D163-AA97-2B746C385FA2}"/>
            </a:ext>
          </a:extLst>
        </p:cNvPr>
        <p:cNvGrpSpPr/>
        <p:nvPr/>
      </p:nvGrpSpPr>
      <p:grpSpPr>
        <a:xfrm>
          <a:off x="0" y="0"/>
          <a:ext cx="0" cy="0"/>
          <a:chOff x="0" y="0"/>
          <a:chExt cx="0" cy="0"/>
        </a:xfrm>
      </p:grpSpPr>
      <p:sp>
        <p:nvSpPr>
          <p:cNvPr id="262" name="Google Shape;262;g35ed75ccf_044:notes">
            <a:extLst>
              <a:ext uri="{FF2B5EF4-FFF2-40B4-BE49-F238E27FC236}">
                <a16:creationId xmlns:a16="http://schemas.microsoft.com/office/drawing/2014/main" id="{4752A647-BCEA-33AA-5850-29269721B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a:extLst>
              <a:ext uri="{FF2B5EF4-FFF2-40B4-BE49-F238E27FC236}">
                <a16:creationId xmlns:a16="http://schemas.microsoft.com/office/drawing/2014/main" id="{AD3B42E5-4BD7-34F2-D71F-C824BA08F7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97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BC30745A-D217-5822-D34D-B2228B51D81A}"/>
            </a:ext>
          </a:extLst>
        </p:cNvPr>
        <p:cNvGrpSpPr/>
        <p:nvPr/>
      </p:nvGrpSpPr>
      <p:grpSpPr>
        <a:xfrm>
          <a:off x="0" y="0"/>
          <a:ext cx="0" cy="0"/>
          <a:chOff x="0" y="0"/>
          <a:chExt cx="0" cy="0"/>
        </a:xfrm>
      </p:grpSpPr>
      <p:sp>
        <p:nvSpPr>
          <p:cNvPr id="262" name="Google Shape;262;g35ed75ccf_044:notes">
            <a:extLst>
              <a:ext uri="{FF2B5EF4-FFF2-40B4-BE49-F238E27FC236}">
                <a16:creationId xmlns:a16="http://schemas.microsoft.com/office/drawing/2014/main" id="{760C47AA-19C6-23EE-45E0-52F6D3B5C2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a:extLst>
              <a:ext uri="{FF2B5EF4-FFF2-40B4-BE49-F238E27FC236}">
                <a16:creationId xmlns:a16="http://schemas.microsoft.com/office/drawing/2014/main" id="{911C6BC1-2317-D6D4-73D4-F8E221727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39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CB086C2C-F44A-8886-B443-75FF516FCD6E}"/>
            </a:ext>
          </a:extLst>
        </p:cNvPr>
        <p:cNvGrpSpPr/>
        <p:nvPr/>
      </p:nvGrpSpPr>
      <p:grpSpPr>
        <a:xfrm>
          <a:off x="0" y="0"/>
          <a:ext cx="0" cy="0"/>
          <a:chOff x="0" y="0"/>
          <a:chExt cx="0" cy="0"/>
        </a:xfrm>
      </p:grpSpPr>
      <p:sp>
        <p:nvSpPr>
          <p:cNvPr id="138" name="Google Shape;138;g35f391192_045:notes">
            <a:extLst>
              <a:ext uri="{FF2B5EF4-FFF2-40B4-BE49-F238E27FC236}">
                <a16:creationId xmlns:a16="http://schemas.microsoft.com/office/drawing/2014/main" id="{9BCF71EC-8585-21A1-670F-743C196B83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a:extLst>
              <a:ext uri="{FF2B5EF4-FFF2-40B4-BE49-F238E27FC236}">
                <a16:creationId xmlns:a16="http://schemas.microsoft.com/office/drawing/2014/main" id="{D7FA28EA-5422-F403-B9BA-3E7BA94D6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545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71CB2BBF-FBFB-8570-6E5A-C1AE448B8CE6}"/>
            </a:ext>
          </a:extLst>
        </p:cNvPr>
        <p:cNvGrpSpPr/>
        <p:nvPr/>
      </p:nvGrpSpPr>
      <p:grpSpPr>
        <a:xfrm>
          <a:off x="0" y="0"/>
          <a:ext cx="0" cy="0"/>
          <a:chOff x="0" y="0"/>
          <a:chExt cx="0" cy="0"/>
        </a:xfrm>
      </p:grpSpPr>
      <p:sp>
        <p:nvSpPr>
          <p:cNvPr id="138" name="Google Shape;138;g35f391192_045:notes">
            <a:extLst>
              <a:ext uri="{FF2B5EF4-FFF2-40B4-BE49-F238E27FC236}">
                <a16:creationId xmlns:a16="http://schemas.microsoft.com/office/drawing/2014/main" id="{747FFD0D-3924-4751-B8DF-15E41665E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a:extLst>
              <a:ext uri="{FF2B5EF4-FFF2-40B4-BE49-F238E27FC236}">
                <a16:creationId xmlns:a16="http://schemas.microsoft.com/office/drawing/2014/main" id="{EF5E5038-8CEA-220C-61CD-81E04A1B37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77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7BE6CB5D-0AEB-525A-193D-E322B84EF5BD}"/>
            </a:ext>
          </a:extLst>
        </p:cNvPr>
        <p:cNvGrpSpPr/>
        <p:nvPr/>
      </p:nvGrpSpPr>
      <p:grpSpPr>
        <a:xfrm>
          <a:off x="0" y="0"/>
          <a:ext cx="0" cy="0"/>
          <a:chOff x="0" y="0"/>
          <a:chExt cx="0" cy="0"/>
        </a:xfrm>
      </p:grpSpPr>
      <p:sp>
        <p:nvSpPr>
          <p:cNvPr id="138" name="Google Shape;138;g35f391192_045:notes">
            <a:extLst>
              <a:ext uri="{FF2B5EF4-FFF2-40B4-BE49-F238E27FC236}">
                <a16:creationId xmlns:a16="http://schemas.microsoft.com/office/drawing/2014/main" id="{8A9AF719-B8DD-4296-1C34-F97C7055E9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a:extLst>
              <a:ext uri="{FF2B5EF4-FFF2-40B4-BE49-F238E27FC236}">
                <a16:creationId xmlns:a16="http://schemas.microsoft.com/office/drawing/2014/main" id="{603D8117-E65D-4F36-067E-EB8337B203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695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8E2CD421-215B-3153-7262-7D3933821F19}"/>
            </a:ext>
          </a:extLst>
        </p:cNvPr>
        <p:cNvGrpSpPr/>
        <p:nvPr/>
      </p:nvGrpSpPr>
      <p:grpSpPr>
        <a:xfrm>
          <a:off x="0" y="0"/>
          <a:ext cx="0" cy="0"/>
          <a:chOff x="0" y="0"/>
          <a:chExt cx="0" cy="0"/>
        </a:xfrm>
      </p:grpSpPr>
      <p:sp>
        <p:nvSpPr>
          <p:cNvPr id="262" name="Google Shape;262;g35ed75ccf_044:notes">
            <a:extLst>
              <a:ext uri="{FF2B5EF4-FFF2-40B4-BE49-F238E27FC236}">
                <a16:creationId xmlns:a16="http://schemas.microsoft.com/office/drawing/2014/main" id="{0D412734-8166-78D3-7418-CB8B426DDD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a:extLst>
              <a:ext uri="{FF2B5EF4-FFF2-40B4-BE49-F238E27FC236}">
                <a16:creationId xmlns:a16="http://schemas.microsoft.com/office/drawing/2014/main" id="{D4EAD82F-ADDD-20DF-12AF-E6CEA87D6D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750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949C7C7D-FB6F-F30E-0388-A3E1B55C185C}"/>
            </a:ext>
          </a:extLst>
        </p:cNvPr>
        <p:cNvGrpSpPr/>
        <p:nvPr/>
      </p:nvGrpSpPr>
      <p:grpSpPr>
        <a:xfrm>
          <a:off x="0" y="0"/>
          <a:ext cx="0" cy="0"/>
          <a:chOff x="0" y="0"/>
          <a:chExt cx="0" cy="0"/>
        </a:xfrm>
      </p:grpSpPr>
      <p:sp>
        <p:nvSpPr>
          <p:cNvPr id="262" name="Google Shape;262;g35ed75ccf_044:notes">
            <a:extLst>
              <a:ext uri="{FF2B5EF4-FFF2-40B4-BE49-F238E27FC236}">
                <a16:creationId xmlns:a16="http://schemas.microsoft.com/office/drawing/2014/main" id="{7EC073DF-162B-AD74-4DA9-4892827DFF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a:extLst>
              <a:ext uri="{FF2B5EF4-FFF2-40B4-BE49-F238E27FC236}">
                <a16:creationId xmlns:a16="http://schemas.microsoft.com/office/drawing/2014/main" id="{C513AA3C-7D3E-9914-7929-36E1C328AC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955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B1D16604-A6D2-4181-40B8-EF96925A224B}"/>
            </a:ext>
          </a:extLst>
        </p:cNvPr>
        <p:cNvGrpSpPr/>
        <p:nvPr/>
      </p:nvGrpSpPr>
      <p:grpSpPr>
        <a:xfrm>
          <a:off x="0" y="0"/>
          <a:ext cx="0" cy="0"/>
          <a:chOff x="0" y="0"/>
          <a:chExt cx="0" cy="0"/>
        </a:xfrm>
      </p:grpSpPr>
      <p:sp>
        <p:nvSpPr>
          <p:cNvPr id="130" name="Google Shape;130;g35f391192_017:notes">
            <a:extLst>
              <a:ext uri="{FF2B5EF4-FFF2-40B4-BE49-F238E27FC236}">
                <a16:creationId xmlns:a16="http://schemas.microsoft.com/office/drawing/2014/main" id="{A7F4F741-94D3-6D5B-7644-69AC30E808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a:extLst>
              <a:ext uri="{FF2B5EF4-FFF2-40B4-BE49-F238E27FC236}">
                <a16:creationId xmlns:a16="http://schemas.microsoft.com/office/drawing/2014/main" id="{F9ECF597-6CDE-A543-D2D8-720795C353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764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371C35B8-8459-6181-807D-2F01EC781E18}"/>
            </a:ext>
          </a:extLst>
        </p:cNvPr>
        <p:cNvGrpSpPr/>
        <p:nvPr/>
      </p:nvGrpSpPr>
      <p:grpSpPr>
        <a:xfrm>
          <a:off x="0" y="0"/>
          <a:ext cx="0" cy="0"/>
          <a:chOff x="0" y="0"/>
          <a:chExt cx="0" cy="0"/>
        </a:xfrm>
      </p:grpSpPr>
      <p:sp>
        <p:nvSpPr>
          <p:cNvPr id="130" name="Google Shape;130;g35f391192_017:notes">
            <a:extLst>
              <a:ext uri="{FF2B5EF4-FFF2-40B4-BE49-F238E27FC236}">
                <a16:creationId xmlns:a16="http://schemas.microsoft.com/office/drawing/2014/main" id="{0CFFDD75-05CE-5C5C-F790-7F2583DAB9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a:extLst>
              <a:ext uri="{FF2B5EF4-FFF2-40B4-BE49-F238E27FC236}">
                <a16:creationId xmlns:a16="http://schemas.microsoft.com/office/drawing/2014/main" id="{6B7B561F-D056-AE72-498C-BC7C6BF6E8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355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A63BE2D0-767B-8B57-585B-6442AFCCDB5A}"/>
            </a:ext>
          </a:extLst>
        </p:cNvPr>
        <p:cNvGrpSpPr/>
        <p:nvPr/>
      </p:nvGrpSpPr>
      <p:grpSpPr>
        <a:xfrm>
          <a:off x="0" y="0"/>
          <a:ext cx="0" cy="0"/>
          <a:chOff x="0" y="0"/>
          <a:chExt cx="0" cy="0"/>
        </a:xfrm>
      </p:grpSpPr>
      <p:sp>
        <p:nvSpPr>
          <p:cNvPr id="130" name="Google Shape;130;g35f391192_017:notes">
            <a:extLst>
              <a:ext uri="{FF2B5EF4-FFF2-40B4-BE49-F238E27FC236}">
                <a16:creationId xmlns:a16="http://schemas.microsoft.com/office/drawing/2014/main" id="{EF7B8EA4-3112-9DA8-7AB1-45FB9A538D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a:extLst>
              <a:ext uri="{FF2B5EF4-FFF2-40B4-BE49-F238E27FC236}">
                <a16:creationId xmlns:a16="http://schemas.microsoft.com/office/drawing/2014/main" id="{81B9686F-A03A-4C02-1A8D-FDC4F2B08A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508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644B6985-314A-D8E5-B83D-CE31F6E50AED}"/>
            </a:ext>
          </a:extLst>
        </p:cNvPr>
        <p:cNvGrpSpPr/>
        <p:nvPr/>
      </p:nvGrpSpPr>
      <p:grpSpPr>
        <a:xfrm>
          <a:off x="0" y="0"/>
          <a:ext cx="0" cy="0"/>
          <a:chOff x="0" y="0"/>
          <a:chExt cx="0" cy="0"/>
        </a:xfrm>
      </p:grpSpPr>
      <p:sp>
        <p:nvSpPr>
          <p:cNvPr id="352" name="Google Shape;352;g35ed75ccf_0113:notes">
            <a:extLst>
              <a:ext uri="{FF2B5EF4-FFF2-40B4-BE49-F238E27FC236}">
                <a16:creationId xmlns:a16="http://schemas.microsoft.com/office/drawing/2014/main" id="{45AE21A7-EB57-4860-9E1B-FD78690BA5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13:notes">
            <a:extLst>
              <a:ext uri="{FF2B5EF4-FFF2-40B4-BE49-F238E27FC236}">
                <a16:creationId xmlns:a16="http://schemas.microsoft.com/office/drawing/2014/main" id="{57C9D3B2-3C05-E214-9135-E51EA15941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642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0299D10A-D403-9A68-10B8-AB50D62EE79A}"/>
            </a:ext>
          </a:extLst>
        </p:cNvPr>
        <p:cNvGrpSpPr/>
        <p:nvPr/>
      </p:nvGrpSpPr>
      <p:grpSpPr>
        <a:xfrm>
          <a:off x="0" y="0"/>
          <a:ext cx="0" cy="0"/>
          <a:chOff x="0" y="0"/>
          <a:chExt cx="0" cy="0"/>
        </a:xfrm>
      </p:grpSpPr>
      <p:sp>
        <p:nvSpPr>
          <p:cNvPr id="262" name="Google Shape;262;g35ed75ccf_044:notes">
            <a:extLst>
              <a:ext uri="{FF2B5EF4-FFF2-40B4-BE49-F238E27FC236}">
                <a16:creationId xmlns:a16="http://schemas.microsoft.com/office/drawing/2014/main" id="{EEDF8E41-738D-DAC5-943E-ED79357FF1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a:extLst>
              <a:ext uri="{FF2B5EF4-FFF2-40B4-BE49-F238E27FC236}">
                <a16:creationId xmlns:a16="http://schemas.microsoft.com/office/drawing/2014/main" id="{D5ABAB56-95A0-B1B9-78A6-74B68B686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9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B1B61CA3-70BF-EED4-86A8-F303B1EA519D}"/>
            </a:ext>
          </a:extLst>
        </p:cNvPr>
        <p:cNvGrpSpPr/>
        <p:nvPr/>
      </p:nvGrpSpPr>
      <p:grpSpPr>
        <a:xfrm>
          <a:off x="0" y="0"/>
          <a:ext cx="0" cy="0"/>
          <a:chOff x="0" y="0"/>
          <a:chExt cx="0" cy="0"/>
        </a:xfrm>
      </p:grpSpPr>
      <p:sp>
        <p:nvSpPr>
          <p:cNvPr id="77" name="Google Shape;77;g35f391192_04:notes">
            <a:extLst>
              <a:ext uri="{FF2B5EF4-FFF2-40B4-BE49-F238E27FC236}">
                <a16:creationId xmlns:a16="http://schemas.microsoft.com/office/drawing/2014/main" id="{42F78F64-A156-6553-0799-5BA8315BBD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a:extLst>
              <a:ext uri="{FF2B5EF4-FFF2-40B4-BE49-F238E27FC236}">
                <a16:creationId xmlns:a16="http://schemas.microsoft.com/office/drawing/2014/main" id="{BA977EE5-8493-7D69-8D1D-A7182A540E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70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8767A08A-45FB-0D80-56DA-C503971E7FDA}"/>
            </a:ext>
          </a:extLst>
        </p:cNvPr>
        <p:cNvGrpSpPr/>
        <p:nvPr/>
      </p:nvGrpSpPr>
      <p:grpSpPr>
        <a:xfrm>
          <a:off x="0" y="0"/>
          <a:ext cx="0" cy="0"/>
          <a:chOff x="0" y="0"/>
          <a:chExt cx="0" cy="0"/>
        </a:xfrm>
      </p:grpSpPr>
      <p:sp>
        <p:nvSpPr>
          <p:cNvPr id="77" name="Google Shape;77;g35f391192_04:notes">
            <a:extLst>
              <a:ext uri="{FF2B5EF4-FFF2-40B4-BE49-F238E27FC236}">
                <a16:creationId xmlns:a16="http://schemas.microsoft.com/office/drawing/2014/main" id="{FFF2445D-1DA0-2ADE-B383-13CB672613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a:extLst>
              <a:ext uri="{FF2B5EF4-FFF2-40B4-BE49-F238E27FC236}">
                <a16:creationId xmlns:a16="http://schemas.microsoft.com/office/drawing/2014/main" id="{177FEFDC-6752-8E39-4E9F-DA18471DDE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73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DA8E4D58-5E63-6D3F-3E62-C3DDB4C25390}"/>
            </a:ext>
          </a:extLst>
        </p:cNvPr>
        <p:cNvGrpSpPr/>
        <p:nvPr/>
      </p:nvGrpSpPr>
      <p:grpSpPr>
        <a:xfrm>
          <a:off x="0" y="0"/>
          <a:ext cx="0" cy="0"/>
          <a:chOff x="0" y="0"/>
          <a:chExt cx="0" cy="0"/>
        </a:xfrm>
      </p:grpSpPr>
      <p:sp>
        <p:nvSpPr>
          <p:cNvPr id="262" name="Google Shape;262;g35ed75ccf_044:notes">
            <a:extLst>
              <a:ext uri="{FF2B5EF4-FFF2-40B4-BE49-F238E27FC236}">
                <a16:creationId xmlns:a16="http://schemas.microsoft.com/office/drawing/2014/main" id="{C1456F41-B5B6-3962-731A-33EF03EC28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a:extLst>
              <a:ext uri="{FF2B5EF4-FFF2-40B4-BE49-F238E27FC236}">
                <a16:creationId xmlns:a16="http://schemas.microsoft.com/office/drawing/2014/main" id="{09BA88CD-B506-E52B-89B1-5C7E1127AD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6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7"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CrocoMarine Training Final Project</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4" name="TextBox 3">
            <a:extLst>
              <a:ext uri="{FF2B5EF4-FFF2-40B4-BE49-F238E27FC236}">
                <a16:creationId xmlns:a16="http://schemas.microsoft.com/office/drawing/2014/main" id="{3875F675-F79F-AF9D-6048-F7D52F66E5CF}"/>
              </a:ext>
            </a:extLst>
          </p:cNvPr>
          <p:cNvSpPr txBox="1"/>
          <p:nvPr/>
        </p:nvSpPr>
        <p:spPr>
          <a:xfrm>
            <a:off x="685800" y="4475399"/>
            <a:ext cx="2667000" cy="338554"/>
          </a:xfrm>
          <a:prstGeom prst="rect">
            <a:avLst/>
          </a:prstGeom>
          <a:noFill/>
        </p:spPr>
        <p:txBody>
          <a:bodyPr wrap="square" rtlCol="0">
            <a:spAutoFit/>
          </a:bodyPr>
          <a:lstStyle/>
          <a:p>
            <a:r>
              <a:rPr lang="en-US" sz="1600" dirty="0">
                <a:solidFill>
                  <a:schemeClr val="lt1"/>
                </a:solidFill>
                <a:latin typeface="Lexend Deca"/>
                <a:cs typeface="Lexend Deca"/>
                <a:sym typeface="Lexend Deca"/>
              </a:rPr>
              <a:t>Made By : Fares Hazem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A1B2B614-545A-0413-499F-C8D973CD5070}"/>
            </a:ext>
          </a:extLst>
        </p:cNvPr>
        <p:cNvGrpSpPr/>
        <p:nvPr/>
      </p:nvGrpSpPr>
      <p:grpSpPr>
        <a:xfrm>
          <a:off x="0" y="0"/>
          <a:ext cx="0" cy="0"/>
          <a:chOff x="0" y="0"/>
          <a:chExt cx="0" cy="0"/>
        </a:xfrm>
      </p:grpSpPr>
      <p:sp>
        <p:nvSpPr>
          <p:cNvPr id="113" name="Google Shape;113;p19">
            <a:extLst>
              <a:ext uri="{FF2B5EF4-FFF2-40B4-BE49-F238E27FC236}">
                <a16:creationId xmlns:a16="http://schemas.microsoft.com/office/drawing/2014/main" id="{0B0F4598-2EC3-9BE7-9470-8DACFC805366}"/>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a:extLst>
              <a:ext uri="{FF2B5EF4-FFF2-40B4-BE49-F238E27FC236}">
                <a16:creationId xmlns:a16="http://schemas.microsoft.com/office/drawing/2014/main" id="{D78C18D9-21D9-3016-3425-C6D6C4008290}"/>
              </a:ext>
            </a:extLst>
          </p:cNvPr>
          <p:cNvPicPr>
            <a:picLocks noChangeAspect="1"/>
          </p:cNvPicPr>
          <p:nvPr/>
        </p:nvPicPr>
        <p:blipFill>
          <a:blip r:embed="rId3"/>
          <a:stretch>
            <a:fillRect/>
          </a:stretch>
        </p:blipFill>
        <p:spPr>
          <a:xfrm>
            <a:off x="5185031" y="1690387"/>
            <a:ext cx="3685491" cy="2072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Google Shape;94;p17">
            <a:extLst>
              <a:ext uri="{FF2B5EF4-FFF2-40B4-BE49-F238E27FC236}">
                <a16:creationId xmlns:a16="http://schemas.microsoft.com/office/drawing/2014/main" id="{209A21E8-4E1D-1B0A-BE63-9E0D64AA277D}"/>
              </a:ext>
            </a:extLst>
          </p:cNvPr>
          <p:cNvSpPr txBox="1">
            <a:spLocks noGrp="1"/>
          </p:cNvSpPr>
          <p:nvPr/>
        </p:nvSpPr>
        <p:spPr>
          <a:xfrm>
            <a:off x="657327" y="1645137"/>
            <a:ext cx="565092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pPr marL="0" lvl="0" indent="0" algn="l" rtl="0">
              <a:spcBef>
                <a:spcPts val="0"/>
              </a:spcBef>
              <a:spcAft>
                <a:spcPts val="0"/>
              </a:spcAft>
              <a:buNone/>
            </a:pPr>
            <a:r>
              <a:rPr lang="en-US" sz="4800" dirty="0">
                <a:sym typeface="Muli"/>
              </a:rPr>
              <a:t>YOLOv8 Model Training</a:t>
            </a:r>
          </a:p>
        </p:txBody>
      </p:sp>
      <p:sp>
        <p:nvSpPr>
          <p:cNvPr id="9" name="Google Shape;95;p17">
            <a:extLst>
              <a:ext uri="{FF2B5EF4-FFF2-40B4-BE49-F238E27FC236}">
                <a16:creationId xmlns:a16="http://schemas.microsoft.com/office/drawing/2014/main" id="{AD9C12AA-934B-49F6-96F6-2F2475B49A33}"/>
              </a:ext>
            </a:extLst>
          </p:cNvPr>
          <p:cNvSpPr txBox="1">
            <a:spLocks noGrp="1"/>
          </p:cNvSpPr>
          <p:nvPr/>
        </p:nvSpPr>
        <p:spPr>
          <a:xfrm>
            <a:off x="657327" y="2901841"/>
            <a:ext cx="42639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marL="0" lvl="0" indent="0" algn="l" rtl="0">
              <a:spcBef>
                <a:spcPts val="0"/>
              </a:spcBef>
              <a:spcAft>
                <a:spcPts val="0"/>
              </a:spcAft>
              <a:buNone/>
            </a:pPr>
            <a:r>
              <a:rPr lang="en-US" sz="1400" dirty="0">
                <a:solidFill>
                  <a:srgbClr val="F9F9F9"/>
                </a:solidFill>
                <a:latin typeface="Söhne"/>
              </a:rPr>
              <a:t>Initial attempt with a Kaggle community model yielded unsatisfactory results. Subsequently, an alternative model was explored on Google Colab, leading to improved performance. Further details on both models will be explained in the following slides.</a:t>
            </a:r>
          </a:p>
        </p:txBody>
      </p:sp>
    </p:spTree>
    <p:extLst>
      <p:ext uri="{BB962C8B-B14F-4D97-AF65-F5344CB8AC3E}">
        <p14:creationId xmlns:p14="http://schemas.microsoft.com/office/powerpoint/2010/main" val="1963317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371032B8-C562-0C3C-9EE0-9408BF6533B4}"/>
            </a:ext>
          </a:extLst>
        </p:cNvPr>
        <p:cNvGrpSpPr/>
        <p:nvPr/>
      </p:nvGrpSpPr>
      <p:grpSpPr>
        <a:xfrm>
          <a:off x="0" y="0"/>
          <a:ext cx="0" cy="0"/>
          <a:chOff x="0" y="0"/>
          <a:chExt cx="0" cy="0"/>
        </a:xfrm>
      </p:grpSpPr>
      <p:sp>
        <p:nvSpPr>
          <p:cNvPr id="136" name="Google Shape;136;p20">
            <a:extLst>
              <a:ext uri="{FF2B5EF4-FFF2-40B4-BE49-F238E27FC236}">
                <a16:creationId xmlns:a16="http://schemas.microsoft.com/office/drawing/2014/main" id="{AEA3F3C8-46A5-ADCE-BA94-75409A485681}"/>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1" name="Google Shape;94;p17">
            <a:extLst>
              <a:ext uri="{FF2B5EF4-FFF2-40B4-BE49-F238E27FC236}">
                <a16:creationId xmlns:a16="http://schemas.microsoft.com/office/drawing/2014/main" id="{200A1937-0015-3B73-BDB7-C89BF2EB719E}"/>
              </a:ext>
            </a:extLst>
          </p:cNvPr>
          <p:cNvSpPr txBox="1">
            <a:spLocks/>
          </p:cNvSpPr>
          <p:nvPr/>
        </p:nvSpPr>
        <p:spPr>
          <a:xfrm>
            <a:off x="685800" y="772036"/>
            <a:ext cx="565092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4800">
                <a:sym typeface="Muli"/>
              </a:rPr>
              <a:t>YOLOv8 Model Using Kaggle</a:t>
            </a:r>
            <a:endParaRPr lang="en-US" sz="4800" dirty="0">
              <a:sym typeface="Muli"/>
            </a:endParaRPr>
          </a:p>
        </p:txBody>
      </p:sp>
      <p:sp>
        <p:nvSpPr>
          <p:cNvPr id="12" name="Google Shape;95;p17">
            <a:extLst>
              <a:ext uri="{FF2B5EF4-FFF2-40B4-BE49-F238E27FC236}">
                <a16:creationId xmlns:a16="http://schemas.microsoft.com/office/drawing/2014/main" id="{36CCFC15-2951-1E77-97BB-24C8D8C366FA}"/>
              </a:ext>
            </a:extLst>
          </p:cNvPr>
          <p:cNvSpPr txBox="1">
            <a:spLocks/>
          </p:cNvSpPr>
          <p:nvPr/>
        </p:nvSpPr>
        <p:spPr>
          <a:xfrm>
            <a:off x="685800" y="2028740"/>
            <a:ext cx="6367182"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spcBef>
                <a:spcPts val="0"/>
              </a:spcBef>
              <a:buFont typeface="Muli"/>
              <a:buNone/>
            </a:pPr>
            <a:r>
              <a:rPr lang="en-US" sz="1400" dirty="0">
                <a:solidFill>
                  <a:srgbClr val="F9F9F9"/>
                </a:solidFill>
                <a:latin typeface="Söhne"/>
              </a:rPr>
              <a:t>My initial attempt involved utilizing a model commonly employed by the Kaggle community. However, its performance on the final dataset was less than satisfactory. To enhance the model's capabilities, I explored data augmentation and preprocessing techniques. </a:t>
            </a:r>
          </a:p>
          <a:p>
            <a:pPr marL="0" indent="0">
              <a:spcBef>
                <a:spcPts val="0"/>
              </a:spcBef>
              <a:buFont typeface="Muli"/>
              <a:buNone/>
            </a:pPr>
            <a:r>
              <a:rPr lang="en-US" sz="1400" dirty="0">
                <a:solidFill>
                  <a:srgbClr val="F9F9F9"/>
                </a:solidFill>
                <a:latin typeface="Söhne"/>
              </a:rPr>
              <a:t>Additionally, I experimented with modifying the number of epochs and batches, eventually achieving satisfactory results with 50 epochs and 8 batches. The model </a:t>
            </a:r>
          </a:p>
          <a:p>
            <a:pPr marL="0" indent="0">
              <a:spcBef>
                <a:spcPts val="0"/>
              </a:spcBef>
              <a:buFont typeface="Muli"/>
              <a:buNone/>
            </a:pPr>
            <a:r>
              <a:rPr lang="en-US" sz="1400" dirty="0">
                <a:solidFill>
                  <a:srgbClr val="F9F9F9"/>
                </a:solidFill>
                <a:latin typeface="Söhne"/>
              </a:rPr>
              <a:t>successfully detected two out of three images in the test set.</a:t>
            </a:r>
          </a:p>
        </p:txBody>
      </p:sp>
      <p:pic>
        <p:nvPicPr>
          <p:cNvPr id="13" name="Picture 12">
            <a:extLst>
              <a:ext uri="{FF2B5EF4-FFF2-40B4-BE49-F238E27FC236}">
                <a16:creationId xmlns:a16="http://schemas.microsoft.com/office/drawing/2014/main" id="{88EA18BA-144D-0B19-6724-ACAE0C830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117" y="4138275"/>
            <a:ext cx="6755765" cy="367665"/>
          </a:xfrm>
          <a:prstGeom prst="rect">
            <a:avLst/>
          </a:prstGeom>
        </p:spPr>
      </p:pic>
    </p:spTree>
    <p:extLst>
      <p:ext uri="{BB962C8B-B14F-4D97-AF65-F5344CB8AC3E}">
        <p14:creationId xmlns:p14="http://schemas.microsoft.com/office/powerpoint/2010/main" val="939562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4B2B1654-4A8E-4BA1-D48F-5F500D08975B}"/>
            </a:ext>
          </a:extLst>
        </p:cNvPr>
        <p:cNvGrpSpPr/>
        <p:nvPr/>
      </p:nvGrpSpPr>
      <p:grpSpPr>
        <a:xfrm>
          <a:off x="0" y="0"/>
          <a:ext cx="0" cy="0"/>
          <a:chOff x="0" y="0"/>
          <a:chExt cx="0" cy="0"/>
        </a:xfrm>
      </p:grpSpPr>
      <p:sp>
        <p:nvSpPr>
          <p:cNvPr id="145" name="Google Shape;145;p21">
            <a:extLst>
              <a:ext uri="{FF2B5EF4-FFF2-40B4-BE49-F238E27FC236}">
                <a16:creationId xmlns:a16="http://schemas.microsoft.com/office/drawing/2014/main" id="{6487F8A0-68E6-A900-44DD-BB8887E02ACA}"/>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0" name="Google Shape;94;p17">
            <a:extLst>
              <a:ext uri="{FF2B5EF4-FFF2-40B4-BE49-F238E27FC236}">
                <a16:creationId xmlns:a16="http://schemas.microsoft.com/office/drawing/2014/main" id="{7129DF99-59BA-B7C7-49CE-77DC9F560289}"/>
              </a:ext>
            </a:extLst>
          </p:cNvPr>
          <p:cNvSpPr txBox="1">
            <a:spLocks/>
          </p:cNvSpPr>
          <p:nvPr/>
        </p:nvSpPr>
        <p:spPr>
          <a:xfrm>
            <a:off x="685800" y="335013"/>
            <a:ext cx="4861112"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4000">
                <a:sym typeface="Muli"/>
              </a:rPr>
              <a:t>YOLOv8 Model Using Google Colab</a:t>
            </a:r>
            <a:endParaRPr lang="en-US" sz="4000" dirty="0">
              <a:sym typeface="Muli"/>
            </a:endParaRPr>
          </a:p>
        </p:txBody>
      </p:sp>
      <p:sp>
        <p:nvSpPr>
          <p:cNvPr id="11" name="Google Shape;95;p17">
            <a:extLst>
              <a:ext uri="{FF2B5EF4-FFF2-40B4-BE49-F238E27FC236}">
                <a16:creationId xmlns:a16="http://schemas.microsoft.com/office/drawing/2014/main" id="{7D17B078-4611-0F19-467F-620CDB4480D4}"/>
              </a:ext>
            </a:extLst>
          </p:cNvPr>
          <p:cNvSpPr txBox="1">
            <a:spLocks/>
          </p:cNvSpPr>
          <p:nvPr/>
        </p:nvSpPr>
        <p:spPr>
          <a:xfrm>
            <a:off x="685799" y="1591717"/>
            <a:ext cx="6555441"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accent5"/>
              </a:buClr>
              <a:buSzPts val="1600"/>
              <a:buFont typeface="Muli"/>
              <a:buChar char="⬡"/>
              <a:defRPr sz="1600" b="0" i="0" u="none" strike="noStrike" cap="none">
                <a:solidFill>
                  <a:schemeClr val="lt1"/>
                </a:solidFill>
                <a:latin typeface="Muli"/>
                <a:ea typeface="Muli"/>
                <a:cs typeface="Muli"/>
                <a:sym typeface="Muli"/>
              </a:defRPr>
            </a:lvl1pPr>
            <a:lvl2pPr marL="914400" marR="0" lvl="1" indent="-330200" algn="l" rtl="0">
              <a:lnSpc>
                <a:spcPct val="115000"/>
              </a:lnSpc>
              <a:spcBef>
                <a:spcPts val="0"/>
              </a:spcBef>
              <a:spcAft>
                <a:spcPts val="0"/>
              </a:spcAft>
              <a:buClr>
                <a:schemeClr val="accent5"/>
              </a:buClr>
              <a:buSzPts val="1600"/>
              <a:buFont typeface="Muli"/>
              <a:buChar char="∙"/>
              <a:defRPr sz="1600" b="0" i="0" u="none" strike="noStrike" cap="none">
                <a:solidFill>
                  <a:schemeClr val="lt1"/>
                </a:solidFill>
                <a:latin typeface="Muli"/>
                <a:ea typeface="Muli"/>
                <a:cs typeface="Muli"/>
                <a:sym typeface="Muli"/>
              </a:defRPr>
            </a:lvl2pPr>
            <a:lvl3pPr marL="1371600" marR="0" lvl="2" indent="-330200" algn="l" rtl="0">
              <a:lnSpc>
                <a:spcPct val="115000"/>
              </a:lnSpc>
              <a:spcBef>
                <a:spcPts val="0"/>
              </a:spcBef>
              <a:spcAft>
                <a:spcPts val="0"/>
              </a:spcAft>
              <a:buClr>
                <a:schemeClr val="accent5"/>
              </a:buClr>
              <a:buSzPts val="1600"/>
              <a:buFont typeface="Muli"/>
              <a:buChar char="∙"/>
              <a:defRPr sz="1600" b="0" i="0" u="none" strike="noStrike" cap="none">
                <a:solidFill>
                  <a:schemeClr val="lt1"/>
                </a:solidFill>
                <a:latin typeface="Muli"/>
                <a:ea typeface="Muli"/>
                <a:cs typeface="Muli"/>
                <a:sym typeface="Muli"/>
              </a:defRPr>
            </a:lvl3pPr>
            <a:lvl4pPr marL="1828800" marR="0" lvl="3" indent="-330200" algn="l" rtl="0">
              <a:lnSpc>
                <a:spcPct val="115000"/>
              </a:lnSpc>
              <a:spcBef>
                <a:spcPts val="0"/>
              </a:spcBef>
              <a:spcAft>
                <a:spcPts val="0"/>
              </a:spcAft>
              <a:buClr>
                <a:schemeClr val="lt1"/>
              </a:buClr>
              <a:buSzPts val="1600"/>
              <a:buFont typeface="Muli"/>
              <a:buChar char="●"/>
              <a:defRPr sz="1600" b="0" i="0" u="none" strike="noStrike" cap="none">
                <a:solidFill>
                  <a:schemeClr val="lt1"/>
                </a:solidFill>
                <a:latin typeface="Muli"/>
                <a:ea typeface="Muli"/>
                <a:cs typeface="Muli"/>
                <a:sym typeface="Muli"/>
              </a:defRPr>
            </a:lvl4pPr>
            <a:lvl5pPr marL="2286000" marR="0" lvl="4" indent="-330200" algn="l" rtl="0">
              <a:lnSpc>
                <a:spcPct val="115000"/>
              </a:lnSpc>
              <a:spcBef>
                <a:spcPts val="0"/>
              </a:spcBef>
              <a:spcAft>
                <a:spcPts val="0"/>
              </a:spcAft>
              <a:buClr>
                <a:schemeClr val="lt1"/>
              </a:buClr>
              <a:buSzPts val="1600"/>
              <a:buFont typeface="Muli"/>
              <a:buChar char="○"/>
              <a:defRPr sz="1600" b="0" i="0" u="none" strike="noStrike" cap="none">
                <a:solidFill>
                  <a:schemeClr val="lt1"/>
                </a:solidFill>
                <a:latin typeface="Muli"/>
                <a:ea typeface="Muli"/>
                <a:cs typeface="Muli"/>
                <a:sym typeface="Muli"/>
              </a:defRPr>
            </a:lvl5pPr>
            <a:lvl6pPr marL="2743200" marR="0" lvl="5" indent="-330200" algn="l" rtl="0">
              <a:lnSpc>
                <a:spcPct val="115000"/>
              </a:lnSpc>
              <a:spcBef>
                <a:spcPts val="0"/>
              </a:spcBef>
              <a:spcAft>
                <a:spcPts val="0"/>
              </a:spcAft>
              <a:buClr>
                <a:schemeClr val="lt1"/>
              </a:buClr>
              <a:buSzPts val="1600"/>
              <a:buFont typeface="Muli"/>
              <a:buChar char="■"/>
              <a:defRPr sz="1600" b="0" i="0" u="none" strike="noStrike" cap="none">
                <a:solidFill>
                  <a:schemeClr val="lt1"/>
                </a:solidFill>
                <a:latin typeface="Muli"/>
                <a:ea typeface="Muli"/>
                <a:cs typeface="Muli"/>
                <a:sym typeface="Muli"/>
              </a:defRPr>
            </a:lvl6pPr>
            <a:lvl7pPr marL="3200400" marR="0" lvl="6" indent="-330200" algn="l" rtl="0">
              <a:lnSpc>
                <a:spcPct val="115000"/>
              </a:lnSpc>
              <a:spcBef>
                <a:spcPts val="0"/>
              </a:spcBef>
              <a:spcAft>
                <a:spcPts val="0"/>
              </a:spcAft>
              <a:buClr>
                <a:schemeClr val="lt1"/>
              </a:buClr>
              <a:buSzPts val="1600"/>
              <a:buFont typeface="Muli"/>
              <a:buChar char="●"/>
              <a:defRPr sz="1600" b="0" i="0" u="none" strike="noStrike" cap="none">
                <a:solidFill>
                  <a:schemeClr val="lt1"/>
                </a:solidFill>
                <a:latin typeface="Muli"/>
                <a:ea typeface="Muli"/>
                <a:cs typeface="Muli"/>
                <a:sym typeface="Muli"/>
              </a:defRPr>
            </a:lvl7pPr>
            <a:lvl8pPr marL="3657600" marR="0" lvl="7" indent="-330200" algn="l" rtl="0">
              <a:lnSpc>
                <a:spcPct val="115000"/>
              </a:lnSpc>
              <a:spcBef>
                <a:spcPts val="0"/>
              </a:spcBef>
              <a:spcAft>
                <a:spcPts val="0"/>
              </a:spcAft>
              <a:buClr>
                <a:schemeClr val="lt1"/>
              </a:buClr>
              <a:buSzPts val="1600"/>
              <a:buFont typeface="Muli"/>
              <a:buChar char="○"/>
              <a:defRPr sz="1600" b="0" i="0" u="none" strike="noStrike" cap="none">
                <a:solidFill>
                  <a:schemeClr val="lt1"/>
                </a:solidFill>
                <a:latin typeface="Muli"/>
                <a:ea typeface="Muli"/>
                <a:cs typeface="Muli"/>
                <a:sym typeface="Muli"/>
              </a:defRPr>
            </a:lvl8pPr>
            <a:lvl9pPr marL="4114800" marR="0" lvl="8" indent="-330200" algn="l" rtl="0">
              <a:lnSpc>
                <a:spcPct val="115000"/>
              </a:lnSpc>
              <a:spcBef>
                <a:spcPts val="0"/>
              </a:spcBef>
              <a:spcAft>
                <a:spcPts val="0"/>
              </a:spcAft>
              <a:buClr>
                <a:schemeClr val="lt1"/>
              </a:buClr>
              <a:buSzPts val="1600"/>
              <a:buFont typeface="Muli"/>
              <a:buChar char="■"/>
              <a:defRPr sz="1600" b="0" i="0" u="none" strike="noStrike" cap="none">
                <a:solidFill>
                  <a:schemeClr val="lt1"/>
                </a:solidFill>
                <a:latin typeface="Muli"/>
                <a:ea typeface="Muli"/>
                <a:cs typeface="Muli"/>
                <a:sym typeface="Muli"/>
              </a:defRPr>
            </a:lvl9pPr>
          </a:lstStyle>
          <a:p>
            <a:pPr marL="0" indent="0">
              <a:spcBef>
                <a:spcPts val="0"/>
              </a:spcBef>
              <a:buFont typeface="Muli"/>
              <a:buNone/>
            </a:pPr>
            <a:r>
              <a:rPr lang="en-US" sz="1400" dirty="0">
                <a:solidFill>
                  <a:srgbClr val="F9F9F9"/>
                </a:solidFill>
                <a:latin typeface="Söhne"/>
              </a:rPr>
              <a:t>Seeking further optimization, I explored additional resources on YouTube </a:t>
            </a:r>
          </a:p>
          <a:p>
            <a:pPr marL="0" indent="0">
              <a:spcBef>
                <a:spcPts val="0"/>
              </a:spcBef>
              <a:buFont typeface="Muli"/>
              <a:buNone/>
            </a:pPr>
            <a:r>
              <a:rPr lang="en-US" sz="1400" dirty="0">
                <a:solidFill>
                  <a:srgbClr val="F9F9F9"/>
                </a:solidFill>
                <a:latin typeface="Söhne"/>
              </a:rPr>
              <a:t>and discovered Nicolai Nielsen's alternative approach to implementing the </a:t>
            </a:r>
          </a:p>
          <a:p>
            <a:pPr marL="0" indent="0">
              <a:spcBef>
                <a:spcPts val="0"/>
              </a:spcBef>
              <a:buFont typeface="Muli"/>
              <a:buNone/>
            </a:pPr>
            <a:r>
              <a:rPr lang="en-US" sz="1400" dirty="0">
                <a:solidFill>
                  <a:srgbClr val="F9F9F9"/>
                </a:solidFill>
                <a:latin typeface="Söhne"/>
              </a:rPr>
              <a:t>YOLOv8 model using Google Colab. Following his methodology, I witnessed </a:t>
            </a:r>
          </a:p>
          <a:p>
            <a:pPr marL="0" indent="0">
              <a:spcBef>
                <a:spcPts val="0"/>
              </a:spcBef>
              <a:buFont typeface="Muli"/>
              <a:buNone/>
            </a:pPr>
            <a:r>
              <a:rPr lang="en-US" sz="1400" dirty="0">
                <a:solidFill>
                  <a:srgbClr val="F9F9F9"/>
                </a:solidFill>
                <a:latin typeface="Söhne"/>
              </a:rPr>
              <a:t>improved performance, with the model successfully detecting all test data after just 20 iterations. Notably, this success was achieved using the YOLOv8m model. </a:t>
            </a:r>
          </a:p>
        </p:txBody>
      </p:sp>
      <p:pic>
        <p:nvPicPr>
          <p:cNvPr id="13" name="Picture 12">
            <a:extLst>
              <a:ext uri="{FF2B5EF4-FFF2-40B4-BE49-F238E27FC236}">
                <a16:creationId xmlns:a16="http://schemas.microsoft.com/office/drawing/2014/main" id="{76E49572-6192-B840-ED11-74D89998C1D6}"/>
              </a:ext>
            </a:extLst>
          </p:cNvPr>
          <p:cNvPicPr>
            <a:picLocks noChangeAspect="1"/>
          </p:cNvPicPr>
          <p:nvPr/>
        </p:nvPicPr>
        <p:blipFill>
          <a:blip r:embed="rId3"/>
          <a:stretch>
            <a:fillRect/>
          </a:stretch>
        </p:blipFill>
        <p:spPr>
          <a:xfrm>
            <a:off x="702496" y="2978523"/>
            <a:ext cx="2010336" cy="2010336"/>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8FA412C2-816F-3988-76F2-B11E09B4726E}"/>
              </a:ext>
            </a:extLst>
          </p:cNvPr>
          <p:cNvPicPr>
            <a:picLocks noChangeAspect="1"/>
          </p:cNvPicPr>
          <p:nvPr/>
        </p:nvPicPr>
        <p:blipFill>
          <a:blip r:embed="rId4"/>
          <a:stretch>
            <a:fillRect/>
          </a:stretch>
        </p:blipFill>
        <p:spPr>
          <a:xfrm>
            <a:off x="3107207" y="2978523"/>
            <a:ext cx="2010336" cy="2010336"/>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id="{EF0BA9CC-2AE3-A028-3ABF-D0CCD7F92E28}"/>
              </a:ext>
            </a:extLst>
          </p:cNvPr>
          <p:cNvPicPr>
            <a:picLocks noChangeAspect="1"/>
          </p:cNvPicPr>
          <p:nvPr/>
        </p:nvPicPr>
        <p:blipFill>
          <a:blip r:embed="rId5"/>
          <a:stretch>
            <a:fillRect/>
          </a:stretch>
        </p:blipFill>
        <p:spPr>
          <a:xfrm>
            <a:off x="5511918" y="2978523"/>
            <a:ext cx="2010336" cy="20103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5017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CC30A5B8-2B1F-3B8B-62FA-ED730191CAEF}"/>
            </a:ext>
          </a:extLst>
        </p:cNvPr>
        <p:cNvGrpSpPr/>
        <p:nvPr/>
      </p:nvGrpSpPr>
      <p:grpSpPr>
        <a:xfrm>
          <a:off x="0" y="0"/>
          <a:ext cx="0" cy="0"/>
          <a:chOff x="0" y="0"/>
          <a:chExt cx="0" cy="0"/>
        </a:xfrm>
      </p:grpSpPr>
      <p:sp>
        <p:nvSpPr>
          <p:cNvPr id="265" name="Google Shape;265;p29">
            <a:extLst>
              <a:ext uri="{FF2B5EF4-FFF2-40B4-BE49-F238E27FC236}">
                <a16:creationId xmlns:a16="http://schemas.microsoft.com/office/drawing/2014/main" id="{FB27CF1F-7F4D-B048-29ED-5F56414E51A6}"/>
              </a:ext>
            </a:extLst>
          </p:cNvPr>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Table Of Contents</a:t>
            </a:r>
            <a:endParaRPr sz="3600" dirty="0"/>
          </a:p>
        </p:txBody>
      </p:sp>
      <p:sp>
        <p:nvSpPr>
          <p:cNvPr id="266" name="Google Shape;266;p29">
            <a:extLst>
              <a:ext uri="{FF2B5EF4-FFF2-40B4-BE49-F238E27FC236}">
                <a16:creationId xmlns:a16="http://schemas.microsoft.com/office/drawing/2014/main" id="{7386AE89-BD98-31CA-9A93-73B20EB11A55}"/>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77" name="Google Shape;277;p29">
            <a:extLst>
              <a:ext uri="{FF2B5EF4-FFF2-40B4-BE49-F238E27FC236}">
                <a16:creationId xmlns:a16="http://schemas.microsoft.com/office/drawing/2014/main" id="{C7B9CD15-2C36-A21E-F34D-9BCFD8C54945}"/>
              </a:ext>
            </a:extLst>
          </p:cNvPr>
          <p:cNvGrpSpPr/>
          <p:nvPr/>
        </p:nvGrpSpPr>
        <p:grpSpPr>
          <a:xfrm>
            <a:off x="4724253" y="1164822"/>
            <a:ext cx="1711740" cy="312900"/>
            <a:chOff x="4908100" y="1436790"/>
            <a:chExt cx="1711740" cy="312900"/>
          </a:xfrm>
        </p:grpSpPr>
        <p:cxnSp>
          <p:nvCxnSpPr>
            <p:cNvPr id="278" name="Google Shape;278;p29">
              <a:extLst>
                <a:ext uri="{FF2B5EF4-FFF2-40B4-BE49-F238E27FC236}">
                  <a16:creationId xmlns:a16="http://schemas.microsoft.com/office/drawing/2014/main" id="{B657A9A9-BC35-69B6-AE05-9DC4B82D3B23}"/>
                </a:ext>
              </a:extLst>
            </p:cNvPr>
            <p:cNvCxnSpPr>
              <a:cxnSpLocks/>
            </p:cNvCxnSpPr>
            <p:nvPr/>
          </p:nvCxnSpPr>
          <p:spPr>
            <a:xfrm>
              <a:off x="4908100" y="1593250"/>
              <a:ext cx="1508907" cy="0"/>
            </a:xfrm>
            <a:prstGeom prst="straightConnector1">
              <a:avLst/>
            </a:prstGeom>
            <a:noFill/>
            <a:ln w="9525" cap="flat" cmpd="sng">
              <a:solidFill>
                <a:schemeClr val="lt1"/>
              </a:solidFill>
              <a:prstDash val="solid"/>
              <a:round/>
              <a:headEnd type="none" w="sm" len="sm"/>
              <a:tailEnd type="none" w="sm" len="sm"/>
            </a:ln>
          </p:spPr>
        </p:cxnSp>
        <p:sp>
          <p:nvSpPr>
            <p:cNvPr id="280" name="Google Shape;280;p29">
              <a:extLst>
                <a:ext uri="{FF2B5EF4-FFF2-40B4-BE49-F238E27FC236}">
                  <a16:creationId xmlns:a16="http://schemas.microsoft.com/office/drawing/2014/main" id="{C61ACC2A-24FC-E534-202F-CCE78050EDA4}"/>
                </a:ext>
              </a:extLst>
            </p:cNvPr>
            <p:cNvSpPr/>
            <p:nvPr/>
          </p:nvSpPr>
          <p:spPr>
            <a:xfrm>
              <a:off x="639735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a:extLst>
                <a:ext uri="{FF2B5EF4-FFF2-40B4-BE49-F238E27FC236}">
                  <a16:creationId xmlns:a16="http://schemas.microsoft.com/office/drawing/2014/main" id="{F7419773-A251-D9C1-F84D-1FB0932170D4}"/>
                </a:ext>
              </a:extLst>
            </p:cNvPr>
            <p:cNvSpPr txBox="1"/>
            <p:nvPr/>
          </p:nvSpPr>
          <p:spPr>
            <a:xfrm>
              <a:off x="637234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1</a:t>
              </a:r>
              <a:endParaRPr sz="800" dirty="0">
                <a:solidFill>
                  <a:schemeClr val="dk1"/>
                </a:solidFill>
                <a:latin typeface="Lexend Deca"/>
                <a:ea typeface="Lexend Deca"/>
                <a:cs typeface="Lexend Deca"/>
                <a:sym typeface="Lexend Deca"/>
              </a:endParaRPr>
            </a:p>
          </p:txBody>
        </p:sp>
      </p:grpSp>
      <p:grpSp>
        <p:nvGrpSpPr>
          <p:cNvPr id="56" name="Group 55">
            <a:extLst>
              <a:ext uri="{FF2B5EF4-FFF2-40B4-BE49-F238E27FC236}">
                <a16:creationId xmlns:a16="http://schemas.microsoft.com/office/drawing/2014/main" id="{E22E4180-8B68-3AE9-2233-8B9648510655}"/>
              </a:ext>
            </a:extLst>
          </p:cNvPr>
          <p:cNvGrpSpPr/>
          <p:nvPr/>
        </p:nvGrpSpPr>
        <p:grpSpPr>
          <a:xfrm>
            <a:off x="2412603" y="1117214"/>
            <a:ext cx="4318793" cy="3944745"/>
            <a:chOff x="2412603" y="1117214"/>
            <a:chExt cx="4318793" cy="3944745"/>
          </a:xfrm>
        </p:grpSpPr>
        <p:grpSp>
          <p:nvGrpSpPr>
            <p:cNvPr id="39" name="Group 38">
              <a:extLst>
                <a:ext uri="{FF2B5EF4-FFF2-40B4-BE49-F238E27FC236}">
                  <a16:creationId xmlns:a16="http://schemas.microsoft.com/office/drawing/2014/main" id="{9CBBF66D-91CD-062C-7A88-C30726EB8768}"/>
                </a:ext>
              </a:extLst>
            </p:cNvPr>
            <p:cNvGrpSpPr/>
            <p:nvPr/>
          </p:nvGrpSpPr>
          <p:grpSpPr>
            <a:xfrm>
              <a:off x="2412603" y="2825811"/>
              <a:ext cx="4318793" cy="2236148"/>
              <a:chOff x="2469886" y="3268151"/>
              <a:chExt cx="3514811" cy="1819869"/>
            </a:xfrm>
          </p:grpSpPr>
          <p:sp>
            <p:nvSpPr>
              <p:cNvPr id="40" name="Google Shape;283;p29">
                <a:extLst>
                  <a:ext uri="{FF2B5EF4-FFF2-40B4-BE49-F238E27FC236}">
                    <a16:creationId xmlns:a16="http://schemas.microsoft.com/office/drawing/2014/main" id="{3AD5ADA0-D203-62F5-7DA6-32355A7E5D3D}"/>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41" name="Google Shape;284;p29">
                <a:extLst>
                  <a:ext uri="{FF2B5EF4-FFF2-40B4-BE49-F238E27FC236}">
                    <a16:creationId xmlns:a16="http://schemas.microsoft.com/office/drawing/2014/main" id="{EB7B6E2A-551C-D5D1-36C9-F35B3E5BA12C}"/>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42" name="Google Shape;285;p29">
                <a:extLst>
                  <a:ext uri="{FF2B5EF4-FFF2-40B4-BE49-F238E27FC236}">
                    <a16:creationId xmlns:a16="http://schemas.microsoft.com/office/drawing/2014/main" id="{B320E6AD-673F-74B6-9A02-48F3AD875402}"/>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43" name="Group 42">
              <a:extLst>
                <a:ext uri="{FF2B5EF4-FFF2-40B4-BE49-F238E27FC236}">
                  <a16:creationId xmlns:a16="http://schemas.microsoft.com/office/drawing/2014/main" id="{B13EC9A4-18DC-D87F-C50F-D95048D40BE6}"/>
                </a:ext>
              </a:extLst>
            </p:cNvPr>
            <p:cNvGrpSpPr/>
            <p:nvPr/>
          </p:nvGrpSpPr>
          <p:grpSpPr>
            <a:xfrm>
              <a:off x="3102265" y="1117214"/>
              <a:ext cx="2940847" cy="2724197"/>
              <a:chOff x="2137339" y="1130402"/>
              <a:chExt cx="4068281" cy="3768573"/>
            </a:xfrm>
          </p:grpSpPr>
          <p:grpSp>
            <p:nvGrpSpPr>
              <p:cNvPr id="28" name="Group 27">
                <a:extLst>
                  <a:ext uri="{FF2B5EF4-FFF2-40B4-BE49-F238E27FC236}">
                    <a16:creationId xmlns:a16="http://schemas.microsoft.com/office/drawing/2014/main" id="{D9A48F9E-D9BA-0C35-AB9A-F559CCE9E671}"/>
                  </a:ext>
                </a:extLst>
              </p:cNvPr>
              <p:cNvGrpSpPr/>
              <p:nvPr/>
            </p:nvGrpSpPr>
            <p:grpSpPr>
              <a:xfrm>
                <a:off x="2137339" y="2792535"/>
                <a:ext cx="4068281" cy="2106440"/>
                <a:chOff x="2469886" y="3268151"/>
                <a:chExt cx="3514811" cy="1819869"/>
              </a:xfrm>
            </p:grpSpPr>
            <p:sp>
              <p:nvSpPr>
                <p:cNvPr id="29" name="Google Shape;283;p29">
                  <a:extLst>
                    <a:ext uri="{FF2B5EF4-FFF2-40B4-BE49-F238E27FC236}">
                      <a16:creationId xmlns:a16="http://schemas.microsoft.com/office/drawing/2014/main" id="{1C62BE45-9620-65A0-ED3F-1D33A5EE0D17}"/>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30" name="Google Shape;284;p29">
                  <a:extLst>
                    <a:ext uri="{FF2B5EF4-FFF2-40B4-BE49-F238E27FC236}">
                      <a16:creationId xmlns:a16="http://schemas.microsoft.com/office/drawing/2014/main" id="{C131D839-8FF8-1435-D41F-79520AD10E0B}"/>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31" name="Google Shape;285;p29">
                  <a:extLst>
                    <a:ext uri="{FF2B5EF4-FFF2-40B4-BE49-F238E27FC236}">
                      <a16:creationId xmlns:a16="http://schemas.microsoft.com/office/drawing/2014/main" id="{E588E07F-C2E5-2731-11A8-72141CD28B02}"/>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32" name="Group 31">
                <a:extLst>
                  <a:ext uri="{FF2B5EF4-FFF2-40B4-BE49-F238E27FC236}">
                    <a16:creationId xmlns:a16="http://schemas.microsoft.com/office/drawing/2014/main" id="{85D057AF-F64D-B52A-A396-860CE7031BBC}"/>
                  </a:ext>
                </a:extLst>
              </p:cNvPr>
              <p:cNvGrpSpPr/>
              <p:nvPr/>
            </p:nvGrpSpPr>
            <p:grpSpPr>
              <a:xfrm>
                <a:off x="2773653" y="1130402"/>
                <a:ext cx="2796962" cy="2598289"/>
                <a:chOff x="2354101" y="520124"/>
                <a:chExt cx="4013691" cy="3728592"/>
              </a:xfrm>
            </p:grpSpPr>
            <p:grpSp>
              <p:nvGrpSpPr>
                <p:cNvPr id="26" name="Group 25">
                  <a:extLst>
                    <a:ext uri="{FF2B5EF4-FFF2-40B4-BE49-F238E27FC236}">
                      <a16:creationId xmlns:a16="http://schemas.microsoft.com/office/drawing/2014/main" id="{721EAD0F-CDAF-1ECB-0A97-DA2F72F1210A}"/>
                    </a:ext>
                  </a:extLst>
                </p:cNvPr>
                <p:cNvGrpSpPr/>
                <p:nvPr/>
              </p:nvGrpSpPr>
              <p:grpSpPr>
                <a:xfrm>
                  <a:off x="2354101" y="2170541"/>
                  <a:ext cx="4013691" cy="2078175"/>
                  <a:chOff x="2469886" y="3268151"/>
                  <a:chExt cx="3514811" cy="1819869"/>
                </a:xfrm>
              </p:grpSpPr>
              <p:sp>
                <p:nvSpPr>
                  <p:cNvPr id="23" name="Google Shape;283;p29">
                    <a:extLst>
                      <a:ext uri="{FF2B5EF4-FFF2-40B4-BE49-F238E27FC236}">
                        <a16:creationId xmlns:a16="http://schemas.microsoft.com/office/drawing/2014/main" id="{089DCED0-96F4-9979-EEC6-4F02FF47F26F}"/>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4" name="Google Shape;284;p29">
                    <a:extLst>
                      <a:ext uri="{FF2B5EF4-FFF2-40B4-BE49-F238E27FC236}">
                        <a16:creationId xmlns:a16="http://schemas.microsoft.com/office/drawing/2014/main" id="{211A324B-E940-8B74-298C-6AF7C83148B6}"/>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5" name="Google Shape;285;p29">
                    <a:extLst>
                      <a:ext uri="{FF2B5EF4-FFF2-40B4-BE49-F238E27FC236}">
                        <a16:creationId xmlns:a16="http://schemas.microsoft.com/office/drawing/2014/main" id="{C670D0A5-78A6-EDE7-FE7E-65680D697F7E}"/>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282" name="Google Shape;282;p29">
                  <a:extLst>
                    <a:ext uri="{FF2B5EF4-FFF2-40B4-BE49-F238E27FC236}">
                      <a16:creationId xmlns:a16="http://schemas.microsoft.com/office/drawing/2014/main" id="{8667F108-179D-DD21-9C08-772467D99596}"/>
                    </a:ext>
                  </a:extLst>
                </p:cNvPr>
                <p:cNvGrpSpPr/>
                <p:nvPr/>
              </p:nvGrpSpPr>
              <p:grpSpPr>
                <a:xfrm>
                  <a:off x="2987343" y="520124"/>
                  <a:ext cx="2748494" cy="2542984"/>
                  <a:chOff x="2991269" y="1153325"/>
                  <a:chExt cx="3514811" cy="3252002"/>
                </a:xfrm>
              </p:grpSpPr>
              <p:sp>
                <p:nvSpPr>
                  <p:cNvPr id="283" name="Google Shape;283;p29">
                    <a:extLst>
                      <a:ext uri="{FF2B5EF4-FFF2-40B4-BE49-F238E27FC236}">
                        <a16:creationId xmlns:a16="http://schemas.microsoft.com/office/drawing/2014/main" id="{8967E0FF-39B7-CDE3-5F44-9D53B04D7CF0}"/>
                      </a:ext>
                    </a:extLst>
                  </p:cNvPr>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84" name="Google Shape;284;p29">
                    <a:extLst>
                      <a:ext uri="{FF2B5EF4-FFF2-40B4-BE49-F238E27FC236}">
                        <a16:creationId xmlns:a16="http://schemas.microsoft.com/office/drawing/2014/main" id="{6274D78B-DD3A-7BBB-5408-0669AFB9518C}"/>
                      </a:ext>
                    </a:extLst>
                  </p:cNvPr>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85" name="Google Shape;285;p29">
                    <a:extLst>
                      <a:ext uri="{FF2B5EF4-FFF2-40B4-BE49-F238E27FC236}">
                        <a16:creationId xmlns:a16="http://schemas.microsoft.com/office/drawing/2014/main" id="{3ADA16A0-001E-2D2B-0E6D-418E573D2B9A}"/>
                      </a:ext>
                    </a:extLst>
                  </p:cNvPr>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6" name="Google Shape;286;p29">
                    <a:extLst>
                      <a:ext uri="{FF2B5EF4-FFF2-40B4-BE49-F238E27FC236}">
                        <a16:creationId xmlns:a16="http://schemas.microsoft.com/office/drawing/2014/main" id="{4C8B3C88-612E-A367-3071-01ED85EAA7CE}"/>
                      </a:ext>
                    </a:extLst>
                  </p:cNvPr>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87" name="Google Shape;287;p29">
                    <a:extLst>
                      <a:ext uri="{FF2B5EF4-FFF2-40B4-BE49-F238E27FC236}">
                        <a16:creationId xmlns:a16="http://schemas.microsoft.com/office/drawing/2014/main" id="{4D8CAD3C-E3D4-FA68-843D-77D9C66495A0}"/>
                      </a:ext>
                    </a:extLst>
                  </p:cNvPr>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88" name="Google Shape;288;p29">
                    <a:extLst>
                      <a:ext uri="{FF2B5EF4-FFF2-40B4-BE49-F238E27FC236}">
                        <a16:creationId xmlns:a16="http://schemas.microsoft.com/office/drawing/2014/main" id="{E7032291-1D9D-A244-3866-24BBE8E6C7DB}"/>
                      </a:ext>
                    </a:extLst>
                  </p:cNvPr>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txBody>
                  <a:bodyPr/>
                  <a:lstStyle/>
                  <a:p>
                    <a:endParaRPr lang="en-US" dirty="0"/>
                  </a:p>
                </p:txBody>
              </p:sp>
              <p:sp>
                <p:nvSpPr>
                  <p:cNvPr id="289" name="Google Shape;289;p29">
                    <a:extLst>
                      <a:ext uri="{FF2B5EF4-FFF2-40B4-BE49-F238E27FC236}">
                        <a16:creationId xmlns:a16="http://schemas.microsoft.com/office/drawing/2014/main" id="{0151D68D-CE06-3169-519A-8B40BEC6A934}"/>
                      </a:ext>
                    </a:extLst>
                  </p:cNvPr>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0" name="Google Shape;290;p29">
                    <a:extLst>
                      <a:ext uri="{FF2B5EF4-FFF2-40B4-BE49-F238E27FC236}">
                        <a16:creationId xmlns:a16="http://schemas.microsoft.com/office/drawing/2014/main" id="{3EB36C2E-D3DF-EC5D-F6DD-7B58C5447489}"/>
                      </a:ext>
                    </a:extLst>
                  </p:cNvPr>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grpSp>
        </p:grpSp>
      </p:grpSp>
      <p:sp>
        <p:nvSpPr>
          <p:cNvPr id="263" name="Google Shape;150;p22">
            <a:extLst>
              <a:ext uri="{FF2B5EF4-FFF2-40B4-BE49-F238E27FC236}">
                <a16:creationId xmlns:a16="http://schemas.microsoft.com/office/drawing/2014/main" id="{AF122BD4-4DA4-682D-FAE6-718B5F7B6386}"/>
              </a:ext>
            </a:extLst>
          </p:cNvPr>
          <p:cNvSpPr txBox="1">
            <a:spLocks/>
          </p:cNvSpPr>
          <p:nvPr/>
        </p:nvSpPr>
        <p:spPr>
          <a:xfrm>
            <a:off x="6594950" y="1164821"/>
            <a:ext cx="1146289" cy="25481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Introduction</a:t>
            </a:r>
            <a:endParaRPr lang="en-US" sz="2000" b="0" dirty="0"/>
          </a:p>
        </p:txBody>
      </p:sp>
      <p:grpSp>
        <p:nvGrpSpPr>
          <p:cNvPr id="2" name="Google Shape;272;p29">
            <a:extLst>
              <a:ext uri="{FF2B5EF4-FFF2-40B4-BE49-F238E27FC236}">
                <a16:creationId xmlns:a16="http://schemas.microsoft.com/office/drawing/2014/main" id="{36E00289-112F-B1C1-DFFF-59F6350AD7CA}"/>
              </a:ext>
            </a:extLst>
          </p:cNvPr>
          <p:cNvGrpSpPr/>
          <p:nvPr/>
        </p:nvGrpSpPr>
        <p:grpSpPr>
          <a:xfrm>
            <a:off x="3049997" y="1528094"/>
            <a:ext cx="1132559" cy="312900"/>
            <a:chOff x="2498491" y="2373759"/>
            <a:chExt cx="1132559" cy="312900"/>
          </a:xfrm>
        </p:grpSpPr>
        <p:cxnSp>
          <p:nvCxnSpPr>
            <p:cNvPr id="4" name="Google Shape;274;p29">
              <a:extLst>
                <a:ext uri="{FF2B5EF4-FFF2-40B4-BE49-F238E27FC236}">
                  <a16:creationId xmlns:a16="http://schemas.microsoft.com/office/drawing/2014/main" id="{6759BD93-7DA9-F24A-3CBE-BCBDBED18AF4}"/>
                </a:ext>
              </a:extLst>
            </p:cNvPr>
            <p:cNvCxnSpPr>
              <a:cxnSpLocks/>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5" name="Google Shape;275;p29">
              <a:extLst>
                <a:ext uri="{FF2B5EF4-FFF2-40B4-BE49-F238E27FC236}">
                  <a16:creationId xmlns:a16="http://schemas.microsoft.com/office/drawing/2014/main" id="{119324F6-1E3B-2990-7FC0-EC35025AD3DE}"/>
                </a:ext>
              </a:extLst>
            </p:cNvPr>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9">
              <a:extLst>
                <a:ext uri="{FF2B5EF4-FFF2-40B4-BE49-F238E27FC236}">
                  <a16:creationId xmlns:a16="http://schemas.microsoft.com/office/drawing/2014/main" id="{3328C361-A597-FBFB-3C93-19E2A5FBD7FC}"/>
                </a:ext>
              </a:extLst>
            </p:cNvPr>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sp>
        <p:nvSpPr>
          <p:cNvPr id="7" name="Google Shape;111;p19">
            <a:extLst>
              <a:ext uri="{FF2B5EF4-FFF2-40B4-BE49-F238E27FC236}">
                <a16:creationId xmlns:a16="http://schemas.microsoft.com/office/drawing/2014/main" id="{CA6B7E42-A2D1-2D00-C8AA-1519D49B06F3}"/>
              </a:ext>
            </a:extLst>
          </p:cNvPr>
          <p:cNvSpPr txBox="1">
            <a:spLocks/>
          </p:cNvSpPr>
          <p:nvPr/>
        </p:nvSpPr>
        <p:spPr>
          <a:xfrm>
            <a:off x="1609393" y="1566637"/>
            <a:ext cx="1996440" cy="386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Data</a:t>
            </a:r>
            <a:r>
              <a:rPr lang="en-US" sz="1400" dirty="0"/>
              <a:t> </a:t>
            </a:r>
            <a:r>
              <a:rPr lang="en-US" sz="1400" b="0" dirty="0"/>
              <a:t>Collection</a:t>
            </a:r>
          </a:p>
        </p:txBody>
      </p:sp>
      <p:grpSp>
        <p:nvGrpSpPr>
          <p:cNvPr id="3" name="Google Shape;267;p29">
            <a:extLst>
              <a:ext uri="{FF2B5EF4-FFF2-40B4-BE49-F238E27FC236}">
                <a16:creationId xmlns:a16="http://schemas.microsoft.com/office/drawing/2014/main" id="{5E3358CE-DBB5-AB7C-F622-2A3D583E49D3}"/>
              </a:ext>
            </a:extLst>
          </p:cNvPr>
          <p:cNvGrpSpPr/>
          <p:nvPr/>
        </p:nvGrpSpPr>
        <p:grpSpPr>
          <a:xfrm>
            <a:off x="5175013" y="1824264"/>
            <a:ext cx="977874" cy="312900"/>
            <a:chOff x="5668643" y="3156109"/>
            <a:chExt cx="977874" cy="312900"/>
          </a:xfrm>
        </p:grpSpPr>
        <p:cxnSp>
          <p:nvCxnSpPr>
            <p:cNvPr id="8" name="Google Shape;268;p29">
              <a:extLst>
                <a:ext uri="{FF2B5EF4-FFF2-40B4-BE49-F238E27FC236}">
                  <a16:creationId xmlns:a16="http://schemas.microsoft.com/office/drawing/2014/main" id="{A81550AB-B344-4D63-B86B-DE33371474B2}"/>
                </a:ext>
              </a:extLst>
            </p:cNvPr>
            <p:cNvCxnSpPr>
              <a:cxnSpLocks/>
            </p:cNvCxnSpPr>
            <p:nvPr/>
          </p:nvCxnSpPr>
          <p:spPr>
            <a:xfrm>
              <a:off x="5668643" y="3312550"/>
              <a:ext cx="951382" cy="0"/>
            </a:xfrm>
            <a:prstGeom prst="straightConnector1">
              <a:avLst/>
            </a:prstGeom>
            <a:noFill/>
            <a:ln w="9525" cap="flat" cmpd="sng">
              <a:solidFill>
                <a:schemeClr val="lt1"/>
              </a:solidFill>
              <a:prstDash val="solid"/>
              <a:round/>
              <a:headEnd type="none" w="sm" len="sm"/>
              <a:tailEnd type="none" w="sm" len="sm"/>
            </a:ln>
          </p:spPr>
        </p:cxnSp>
        <p:sp>
          <p:nvSpPr>
            <p:cNvPr id="10" name="Google Shape;270;p29">
              <a:extLst>
                <a:ext uri="{FF2B5EF4-FFF2-40B4-BE49-F238E27FC236}">
                  <a16:creationId xmlns:a16="http://schemas.microsoft.com/office/drawing/2014/main" id="{B28CEC0A-5026-8B57-599B-57B42F6480BB}"/>
                </a:ext>
              </a:extLst>
            </p:cNvPr>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1;p29">
              <a:extLst>
                <a:ext uri="{FF2B5EF4-FFF2-40B4-BE49-F238E27FC236}">
                  <a16:creationId xmlns:a16="http://schemas.microsoft.com/office/drawing/2014/main" id="{DD485D76-4E08-2E20-076E-2F8CAB7C3578}"/>
                </a:ext>
              </a:extLst>
            </p:cNvPr>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3</a:t>
              </a:r>
              <a:endParaRPr sz="800" dirty="0">
                <a:solidFill>
                  <a:schemeClr val="dk1"/>
                </a:solidFill>
                <a:latin typeface="Lexend Deca"/>
                <a:ea typeface="Lexend Deca"/>
                <a:cs typeface="Lexend Deca"/>
                <a:sym typeface="Lexend Deca"/>
              </a:endParaRPr>
            </a:p>
          </p:txBody>
        </p:sp>
      </p:grpSp>
      <p:sp>
        <p:nvSpPr>
          <p:cNvPr id="12" name="Google Shape;94;p17">
            <a:extLst>
              <a:ext uri="{FF2B5EF4-FFF2-40B4-BE49-F238E27FC236}">
                <a16:creationId xmlns:a16="http://schemas.microsoft.com/office/drawing/2014/main" id="{1936E26F-2071-DA46-5603-7297951C152A}"/>
              </a:ext>
            </a:extLst>
          </p:cNvPr>
          <p:cNvSpPr txBox="1">
            <a:spLocks noGrp="1"/>
          </p:cNvSpPr>
          <p:nvPr/>
        </p:nvSpPr>
        <p:spPr>
          <a:xfrm>
            <a:off x="6312243" y="2017096"/>
            <a:ext cx="1856397" cy="27529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pPr marL="0" lvl="0" indent="0" algn="l" rtl="0">
              <a:spcBef>
                <a:spcPts val="0"/>
              </a:spcBef>
              <a:spcAft>
                <a:spcPts val="0"/>
              </a:spcAft>
              <a:buNone/>
            </a:pPr>
            <a:r>
              <a:rPr lang="en-US" sz="1400" b="0" dirty="0">
                <a:sym typeface="Muli"/>
              </a:rPr>
              <a:t>YOLOv8 Model Training</a:t>
            </a:r>
          </a:p>
        </p:txBody>
      </p:sp>
      <p:grpSp>
        <p:nvGrpSpPr>
          <p:cNvPr id="9" name="Google Shape;272;p29">
            <a:extLst>
              <a:ext uri="{FF2B5EF4-FFF2-40B4-BE49-F238E27FC236}">
                <a16:creationId xmlns:a16="http://schemas.microsoft.com/office/drawing/2014/main" id="{1AB2A4D8-3482-1323-4625-B36D11381ED4}"/>
              </a:ext>
            </a:extLst>
          </p:cNvPr>
          <p:cNvGrpSpPr/>
          <p:nvPr/>
        </p:nvGrpSpPr>
        <p:grpSpPr>
          <a:xfrm>
            <a:off x="2839522" y="2225426"/>
            <a:ext cx="862624" cy="312900"/>
            <a:chOff x="2498491" y="2373759"/>
            <a:chExt cx="862624" cy="312900"/>
          </a:xfrm>
        </p:grpSpPr>
        <p:cxnSp>
          <p:nvCxnSpPr>
            <p:cNvPr id="13" name="Google Shape;274;p29">
              <a:extLst>
                <a:ext uri="{FF2B5EF4-FFF2-40B4-BE49-F238E27FC236}">
                  <a16:creationId xmlns:a16="http://schemas.microsoft.com/office/drawing/2014/main" id="{BB339A3C-A73E-D366-0E9C-E5FA8E757420}"/>
                </a:ext>
              </a:extLst>
            </p:cNvPr>
            <p:cNvCxnSpPr>
              <a:cxnSpLocks/>
            </p:cNvCxnSpPr>
            <p:nvPr/>
          </p:nvCxnSpPr>
          <p:spPr>
            <a:xfrm flipH="1">
              <a:off x="2587350" y="2530200"/>
              <a:ext cx="773765" cy="6150"/>
            </a:xfrm>
            <a:prstGeom prst="straightConnector1">
              <a:avLst/>
            </a:prstGeom>
            <a:noFill/>
            <a:ln w="9525" cap="flat" cmpd="sng">
              <a:solidFill>
                <a:schemeClr val="lt1"/>
              </a:solidFill>
              <a:prstDash val="solid"/>
              <a:round/>
              <a:headEnd type="none" w="sm" len="sm"/>
              <a:tailEnd type="none" w="sm" len="sm"/>
            </a:ln>
          </p:spPr>
        </p:cxnSp>
        <p:sp>
          <p:nvSpPr>
            <p:cNvPr id="14" name="Google Shape;275;p29">
              <a:extLst>
                <a:ext uri="{FF2B5EF4-FFF2-40B4-BE49-F238E27FC236}">
                  <a16:creationId xmlns:a16="http://schemas.microsoft.com/office/drawing/2014/main" id="{EB607CEF-F0FA-39FE-1F66-E23B2ECC73AD}"/>
                </a:ext>
              </a:extLst>
            </p:cNvPr>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6;p29">
              <a:extLst>
                <a:ext uri="{FF2B5EF4-FFF2-40B4-BE49-F238E27FC236}">
                  <a16:creationId xmlns:a16="http://schemas.microsoft.com/office/drawing/2014/main" id="{B9F87F92-BB8A-E012-0C84-AC345843841E}"/>
                </a:ext>
              </a:extLst>
            </p:cNvPr>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4</a:t>
              </a:r>
              <a:endParaRPr sz="800" dirty="0">
                <a:solidFill>
                  <a:schemeClr val="dk1"/>
                </a:solidFill>
                <a:latin typeface="Lexend Deca"/>
                <a:ea typeface="Lexend Deca"/>
                <a:cs typeface="Lexend Deca"/>
                <a:sym typeface="Lexend Deca"/>
              </a:endParaRPr>
            </a:p>
          </p:txBody>
        </p:sp>
      </p:grpSp>
      <p:sp>
        <p:nvSpPr>
          <p:cNvPr id="16" name="Google Shape;141;p21">
            <a:extLst>
              <a:ext uri="{FF2B5EF4-FFF2-40B4-BE49-F238E27FC236}">
                <a16:creationId xmlns:a16="http://schemas.microsoft.com/office/drawing/2014/main" id="{2F4DE6C3-4561-9A2D-4102-8666DCF4F0EF}"/>
              </a:ext>
            </a:extLst>
          </p:cNvPr>
          <p:cNvSpPr txBox="1">
            <a:spLocks/>
          </p:cNvSpPr>
          <p:nvPr/>
        </p:nvSpPr>
        <p:spPr>
          <a:xfrm>
            <a:off x="420482" y="2159358"/>
            <a:ext cx="2458143" cy="51510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Applying YOLOv8 Model on Real-time Camera</a:t>
            </a:r>
          </a:p>
        </p:txBody>
      </p:sp>
    </p:spTree>
    <p:extLst>
      <p:ext uri="{BB962C8B-B14F-4D97-AF65-F5344CB8AC3E}">
        <p14:creationId xmlns:p14="http://schemas.microsoft.com/office/powerpoint/2010/main" val="3056144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580550" y="784224"/>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Applying YOLOv8 Model on Real-time Camera</a:t>
            </a:r>
            <a:endParaRPr dirty="0"/>
          </a:p>
        </p:txBody>
      </p:sp>
      <p:sp>
        <p:nvSpPr>
          <p:cNvPr id="142" name="Google Shape;142;p21"/>
          <p:cNvSpPr txBox="1">
            <a:spLocks noGrp="1"/>
          </p:cNvSpPr>
          <p:nvPr>
            <p:ph type="body" idx="1"/>
          </p:nvPr>
        </p:nvSpPr>
        <p:spPr>
          <a:xfrm>
            <a:off x="580550" y="2004739"/>
            <a:ext cx="7900034" cy="260087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After successfully training the YOLOv8 model, I saved and downloaded it from Google Colab. The next step involved applying the trained model to a real time camera feed, enabling predictions on objects captured by the webcam. </a:t>
            </a:r>
          </a:p>
          <a:p>
            <a:pPr marL="0" lvl="0" indent="0" algn="l" rtl="0">
              <a:spcBef>
                <a:spcPts val="600"/>
              </a:spcBef>
              <a:spcAft>
                <a:spcPts val="0"/>
              </a:spcAft>
              <a:buNone/>
            </a:pPr>
            <a:r>
              <a:rPr lang="en-US" dirty="0"/>
              <a:t>During this process, a challenge surfaced where the model exhibited a tendency to identify numerous objects as squares, potentially causing inaccuracies in predictions. To address this, I increased the confidence level threshold to 0.999. This adjustment significantly improved the model's performance, ensuring more accurate and reliable predictions in real-time camera applications.</a:t>
            </a:r>
            <a:endParaRPr dirty="0"/>
          </a:p>
        </p:txBody>
      </p:sp>
      <p:sp>
        <p:nvSpPr>
          <p:cNvPr id="145" name="Google Shape;145;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38703F5B-0FEB-93A2-7203-C65F0A9E2B34}"/>
            </a:ext>
          </a:extLst>
        </p:cNvPr>
        <p:cNvGrpSpPr/>
        <p:nvPr/>
      </p:nvGrpSpPr>
      <p:grpSpPr>
        <a:xfrm>
          <a:off x="0" y="0"/>
          <a:ext cx="0" cy="0"/>
          <a:chOff x="0" y="0"/>
          <a:chExt cx="0" cy="0"/>
        </a:xfrm>
      </p:grpSpPr>
      <p:sp>
        <p:nvSpPr>
          <p:cNvPr id="265" name="Google Shape;265;p29">
            <a:extLst>
              <a:ext uri="{FF2B5EF4-FFF2-40B4-BE49-F238E27FC236}">
                <a16:creationId xmlns:a16="http://schemas.microsoft.com/office/drawing/2014/main" id="{455CD92A-9E64-23A6-9C6A-028AFA109B1F}"/>
              </a:ext>
            </a:extLst>
          </p:cNvPr>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Table Of Contents</a:t>
            </a:r>
            <a:endParaRPr sz="3600" dirty="0"/>
          </a:p>
        </p:txBody>
      </p:sp>
      <p:sp>
        <p:nvSpPr>
          <p:cNvPr id="266" name="Google Shape;266;p29">
            <a:extLst>
              <a:ext uri="{FF2B5EF4-FFF2-40B4-BE49-F238E27FC236}">
                <a16:creationId xmlns:a16="http://schemas.microsoft.com/office/drawing/2014/main" id="{FC68190D-7CA3-D721-CDD7-B4B93A2CCC68}"/>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77" name="Google Shape;277;p29">
            <a:extLst>
              <a:ext uri="{FF2B5EF4-FFF2-40B4-BE49-F238E27FC236}">
                <a16:creationId xmlns:a16="http://schemas.microsoft.com/office/drawing/2014/main" id="{1F734BE2-27BF-F5DE-5A31-5AE12AD74EE2}"/>
              </a:ext>
            </a:extLst>
          </p:cNvPr>
          <p:cNvGrpSpPr/>
          <p:nvPr/>
        </p:nvGrpSpPr>
        <p:grpSpPr>
          <a:xfrm>
            <a:off x="4724253" y="1164822"/>
            <a:ext cx="1711740" cy="312900"/>
            <a:chOff x="4908100" y="1436790"/>
            <a:chExt cx="1711740" cy="312900"/>
          </a:xfrm>
        </p:grpSpPr>
        <p:cxnSp>
          <p:nvCxnSpPr>
            <p:cNvPr id="278" name="Google Shape;278;p29">
              <a:extLst>
                <a:ext uri="{FF2B5EF4-FFF2-40B4-BE49-F238E27FC236}">
                  <a16:creationId xmlns:a16="http://schemas.microsoft.com/office/drawing/2014/main" id="{A003328F-3FBE-BE38-46BB-E1B6E6CF9B88}"/>
                </a:ext>
              </a:extLst>
            </p:cNvPr>
            <p:cNvCxnSpPr>
              <a:cxnSpLocks/>
            </p:cNvCxnSpPr>
            <p:nvPr/>
          </p:nvCxnSpPr>
          <p:spPr>
            <a:xfrm>
              <a:off x="4908100" y="1593250"/>
              <a:ext cx="1508907" cy="0"/>
            </a:xfrm>
            <a:prstGeom prst="straightConnector1">
              <a:avLst/>
            </a:prstGeom>
            <a:noFill/>
            <a:ln w="9525" cap="flat" cmpd="sng">
              <a:solidFill>
                <a:schemeClr val="lt1"/>
              </a:solidFill>
              <a:prstDash val="solid"/>
              <a:round/>
              <a:headEnd type="none" w="sm" len="sm"/>
              <a:tailEnd type="none" w="sm" len="sm"/>
            </a:ln>
          </p:spPr>
        </p:cxnSp>
        <p:sp>
          <p:nvSpPr>
            <p:cNvPr id="280" name="Google Shape;280;p29">
              <a:extLst>
                <a:ext uri="{FF2B5EF4-FFF2-40B4-BE49-F238E27FC236}">
                  <a16:creationId xmlns:a16="http://schemas.microsoft.com/office/drawing/2014/main" id="{9284FE0A-C5EF-DF68-EF83-3694AE5F4BC0}"/>
                </a:ext>
              </a:extLst>
            </p:cNvPr>
            <p:cNvSpPr/>
            <p:nvPr/>
          </p:nvSpPr>
          <p:spPr>
            <a:xfrm>
              <a:off x="639735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a:extLst>
                <a:ext uri="{FF2B5EF4-FFF2-40B4-BE49-F238E27FC236}">
                  <a16:creationId xmlns:a16="http://schemas.microsoft.com/office/drawing/2014/main" id="{17D48070-006B-0FB0-CE07-FB0C6EDC7A07}"/>
                </a:ext>
              </a:extLst>
            </p:cNvPr>
            <p:cNvSpPr txBox="1"/>
            <p:nvPr/>
          </p:nvSpPr>
          <p:spPr>
            <a:xfrm>
              <a:off x="637234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1</a:t>
              </a:r>
              <a:endParaRPr sz="800" dirty="0">
                <a:solidFill>
                  <a:schemeClr val="dk1"/>
                </a:solidFill>
                <a:latin typeface="Lexend Deca"/>
                <a:ea typeface="Lexend Deca"/>
                <a:cs typeface="Lexend Deca"/>
                <a:sym typeface="Lexend Deca"/>
              </a:endParaRPr>
            </a:p>
          </p:txBody>
        </p:sp>
      </p:grpSp>
      <p:grpSp>
        <p:nvGrpSpPr>
          <p:cNvPr id="56" name="Group 55">
            <a:extLst>
              <a:ext uri="{FF2B5EF4-FFF2-40B4-BE49-F238E27FC236}">
                <a16:creationId xmlns:a16="http://schemas.microsoft.com/office/drawing/2014/main" id="{C5AAC17B-3CFB-052F-0BB7-42137C547D7F}"/>
              </a:ext>
            </a:extLst>
          </p:cNvPr>
          <p:cNvGrpSpPr/>
          <p:nvPr/>
        </p:nvGrpSpPr>
        <p:grpSpPr>
          <a:xfrm>
            <a:off x="2412603" y="1117214"/>
            <a:ext cx="4318793" cy="3944745"/>
            <a:chOff x="2412603" y="1117214"/>
            <a:chExt cx="4318793" cy="3944745"/>
          </a:xfrm>
        </p:grpSpPr>
        <p:grpSp>
          <p:nvGrpSpPr>
            <p:cNvPr id="39" name="Group 38">
              <a:extLst>
                <a:ext uri="{FF2B5EF4-FFF2-40B4-BE49-F238E27FC236}">
                  <a16:creationId xmlns:a16="http://schemas.microsoft.com/office/drawing/2014/main" id="{8FDE5719-A9A1-778B-76CD-421633A6F5B9}"/>
                </a:ext>
              </a:extLst>
            </p:cNvPr>
            <p:cNvGrpSpPr/>
            <p:nvPr/>
          </p:nvGrpSpPr>
          <p:grpSpPr>
            <a:xfrm>
              <a:off x="2412603" y="2825811"/>
              <a:ext cx="4318793" cy="2236148"/>
              <a:chOff x="2469886" y="3268151"/>
              <a:chExt cx="3514811" cy="1819869"/>
            </a:xfrm>
          </p:grpSpPr>
          <p:sp>
            <p:nvSpPr>
              <p:cNvPr id="40" name="Google Shape;283;p29">
                <a:extLst>
                  <a:ext uri="{FF2B5EF4-FFF2-40B4-BE49-F238E27FC236}">
                    <a16:creationId xmlns:a16="http://schemas.microsoft.com/office/drawing/2014/main" id="{4B544EAA-196A-62D1-20A1-DA2B1466E4D9}"/>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41" name="Google Shape;284;p29">
                <a:extLst>
                  <a:ext uri="{FF2B5EF4-FFF2-40B4-BE49-F238E27FC236}">
                    <a16:creationId xmlns:a16="http://schemas.microsoft.com/office/drawing/2014/main" id="{6ACB4485-BD4E-4144-F3C4-4295F36005C2}"/>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42" name="Google Shape;285;p29">
                <a:extLst>
                  <a:ext uri="{FF2B5EF4-FFF2-40B4-BE49-F238E27FC236}">
                    <a16:creationId xmlns:a16="http://schemas.microsoft.com/office/drawing/2014/main" id="{3E8FB547-95A0-54F8-9BBE-8832E43161F1}"/>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43" name="Group 42">
              <a:extLst>
                <a:ext uri="{FF2B5EF4-FFF2-40B4-BE49-F238E27FC236}">
                  <a16:creationId xmlns:a16="http://schemas.microsoft.com/office/drawing/2014/main" id="{87691D88-82A8-70D1-1022-EEAF14F9FC40}"/>
                </a:ext>
              </a:extLst>
            </p:cNvPr>
            <p:cNvGrpSpPr/>
            <p:nvPr/>
          </p:nvGrpSpPr>
          <p:grpSpPr>
            <a:xfrm>
              <a:off x="3102265" y="1117214"/>
              <a:ext cx="2940847" cy="2724197"/>
              <a:chOff x="2137339" y="1130402"/>
              <a:chExt cx="4068281" cy="3768573"/>
            </a:xfrm>
          </p:grpSpPr>
          <p:grpSp>
            <p:nvGrpSpPr>
              <p:cNvPr id="28" name="Group 27">
                <a:extLst>
                  <a:ext uri="{FF2B5EF4-FFF2-40B4-BE49-F238E27FC236}">
                    <a16:creationId xmlns:a16="http://schemas.microsoft.com/office/drawing/2014/main" id="{CF37D3CB-2E7B-2F9F-E71D-216A5DA8F91A}"/>
                  </a:ext>
                </a:extLst>
              </p:cNvPr>
              <p:cNvGrpSpPr/>
              <p:nvPr/>
            </p:nvGrpSpPr>
            <p:grpSpPr>
              <a:xfrm>
                <a:off x="2137339" y="2792535"/>
                <a:ext cx="4068281" cy="2106440"/>
                <a:chOff x="2469886" y="3268151"/>
                <a:chExt cx="3514811" cy="1819869"/>
              </a:xfrm>
            </p:grpSpPr>
            <p:sp>
              <p:nvSpPr>
                <p:cNvPr id="29" name="Google Shape;283;p29">
                  <a:extLst>
                    <a:ext uri="{FF2B5EF4-FFF2-40B4-BE49-F238E27FC236}">
                      <a16:creationId xmlns:a16="http://schemas.microsoft.com/office/drawing/2014/main" id="{6D2CFDCE-5383-42FD-AAB3-7F8F8EBFB6DE}"/>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30" name="Google Shape;284;p29">
                  <a:extLst>
                    <a:ext uri="{FF2B5EF4-FFF2-40B4-BE49-F238E27FC236}">
                      <a16:creationId xmlns:a16="http://schemas.microsoft.com/office/drawing/2014/main" id="{E63ECB94-6A6D-29CA-7AB7-73CD27B3031F}"/>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31" name="Google Shape;285;p29">
                  <a:extLst>
                    <a:ext uri="{FF2B5EF4-FFF2-40B4-BE49-F238E27FC236}">
                      <a16:creationId xmlns:a16="http://schemas.microsoft.com/office/drawing/2014/main" id="{F4F25464-C1AB-B4CF-1F14-B423DD3D071E}"/>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32" name="Group 31">
                <a:extLst>
                  <a:ext uri="{FF2B5EF4-FFF2-40B4-BE49-F238E27FC236}">
                    <a16:creationId xmlns:a16="http://schemas.microsoft.com/office/drawing/2014/main" id="{4AD60237-137C-2F5E-E58E-7E2B40093AC8}"/>
                  </a:ext>
                </a:extLst>
              </p:cNvPr>
              <p:cNvGrpSpPr/>
              <p:nvPr/>
            </p:nvGrpSpPr>
            <p:grpSpPr>
              <a:xfrm>
                <a:off x="2773653" y="1130402"/>
                <a:ext cx="2796962" cy="2598289"/>
                <a:chOff x="2354101" y="520124"/>
                <a:chExt cx="4013691" cy="3728592"/>
              </a:xfrm>
            </p:grpSpPr>
            <p:grpSp>
              <p:nvGrpSpPr>
                <p:cNvPr id="26" name="Group 25">
                  <a:extLst>
                    <a:ext uri="{FF2B5EF4-FFF2-40B4-BE49-F238E27FC236}">
                      <a16:creationId xmlns:a16="http://schemas.microsoft.com/office/drawing/2014/main" id="{377AF37A-0127-0790-B27C-9DE707C433AA}"/>
                    </a:ext>
                  </a:extLst>
                </p:cNvPr>
                <p:cNvGrpSpPr/>
                <p:nvPr/>
              </p:nvGrpSpPr>
              <p:grpSpPr>
                <a:xfrm>
                  <a:off x="2354101" y="2170541"/>
                  <a:ext cx="4013691" cy="2078175"/>
                  <a:chOff x="2469886" y="3268151"/>
                  <a:chExt cx="3514811" cy="1819869"/>
                </a:xfrm>
              </p:grpSpPr>
              <p:sp>
                <p:nvSpPr>
                  <p:cNvPr id="23" name="Google Shape;283;p29">
                    <a:extLst>
                      <a:ext uri="{FF2B5EF4-FFF2-40B4-BE49-F238E27FC236}">
                        <a16:creationId xmlns:a16="http://schemas.microsoft.com/office/drawing/2014/main" id="{14400D8A-19D5-112B-E8BC-1255CCF82680}"/>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4" name="Google Shape;284;p29">
                    <a:extLst>
                      <a:ext uri="{FF2B5EF4-FFF2-40B4-BE49-F238E27FC236}">
                        <a16:creationId xmlns:a16="http://schemas.microsoft.com/office/drawing/2014/main" id="{CCB99A6C-9765-4C0B-6B64-C4F360147340}"/>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5" name="Google Shape;285;p29">
                    <a:extLst>
                      <a:ext uri="{FF2B5EF4-FFF2-40B4-BE49-F238E27FC236}">
                        <a16:creationId xmlns:a16="http://schemas.microsoft.com/office/drawing/2014/main" id="{0B5E76C9-578F-58EA-BCD0-F52DF19F7744}"/>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282" name="Google Shape;282;p29">
                  <a:extLst>
                    <a:ext uri="{FF2B5EF4-FFF2-40B4-BE49-F238E27FC236}">
                      <a16:creationId xmlns:a16="http://schemas.microsoft.com/office/drawing/2014/main" id="{883B4BC7-555B-EFBA-7AD7-9813C2CB20E4}"/>
                    </a:ext>
                  </a:extLst>
                </p:cNvPr>
                <p:cNvGrpSpPr/>
                <p:nvPr/>
              </p:nvGrpSpPr>
              <p:grpSpPr>
                <a:xfrm>
                  <a:off x="2987343" y="520124"/>
                  <a:ext cx="2748494" cy="2542984"/>
                  <a:chOff x="2991269" y="1153325"/>
                  <a:chExt cx="3514811" cy="3252002"/>
                </a:xfrm>
              </p:grpSpPr>
              <p:sp>
                <p:nvSpPr>
                  <p:cNvPr id="283" name="Google Shape;283;p29">
                    <a:extLst>
                      <a:ext uri="{FF2B5EF4-FFF2-40B4-BE49-F238E27FC236}">
                        <a16:creationId xmlns:a16="http://schemas.microsoft.com/office/drawing/2014/main" id="{18B9BE12-743D-B5F6-965D-071EBC995D3C}"/>
                      </a:ext>
                    </a:extLst>
                  </p:cNvPr>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84" name="Google Shape;284;p29">
                    <a:extLst>
                      <a:ext uri="{FF2B5EF4-FFF2-40B4-BE49-F238E27FC236}">
                        <a16:creationId xmlns:a16="http://schemas.microsoft.com/office/drawing/2014/main" id="{B7E44D08-8352-7C6F-3316-CB56D1C7EE28}"/>
                      </a:ext>
                    </a:extLst>
                  </p:cNvPr>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85" name="Google Shape;285;p29">
                    <a:extLst>
                      <a:ext uri="{FF2B5EF4-FFF2-40B4-BE49-F238E27FC236}">
                        <a16:creationId xmlns:a16="http://schemas.microsoft.com/office/drawing/2014/main" id="{2EE79B9D-9740-D2EB-4276-BF7BE90FCAD3}"/>
                      </a:ext>
                    </a:extLst>
                  </p:cNvPr>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6" name="Google Shape;286;p29">
                    <a:extLst>
                      <a:ext uri="{FF2B5EF4-FFF2-40B4-BE49-F238E27FC236}">
                        <a16:creationId xmlns:a16="http://schemas.microsoft.com/office/drawing/2014/main" id="{5296A42B-754C-6B2E-664A-8E4E25FF78FF}"/>
                      </a:ext>
                    </a:extLst>
                  </p:cNvPr>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87" name="Google Shape;287;p29">
                    <a:extLst>
                      <a:ext uri="{FF2B5EF4-FFF2-40B4-BE49-F238E27FC236}">
                        <a16:creationId xmlns:a16="http://schemas.microsoft.com/office/drawing/2014/main" id="{16C25999-442F-1787-7125-381A20F4E661}"/>
                      </a:ext>
                    </a:extLst>
                  </p:cNvPr>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88" name="Google Shape;288;p29">
                    <a:extLst>
                      <a:ext uri="{FF2B5EF4-FFF2-40B4-BE49-F238E27FC236}">
                        <a16:creationId xmlns:a16="http://schemas.microsoft.com/office/drawing/2014/main" id="{F3131CB6-2673-ABCD-8E0F-09AEB29356F7}"/>
                      </a:ext>
                    </a:extLst>
                  </p:cNvPr>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txBody>
                  <a:bodyPr/>
                  <a:lstStyle/>
                  <a:p>
                    <a:endParaRPr lang="en-US" dirty="0"/>
                  </a:p>
                </p:txBody>
              </p:sp>
              <p:sp>
                <p:nvSpPr>
                  <p:cNvPr id="289" name="Google Shape;289;p29">
                    <a:extLst>
                      <a:ext uri="{FF2B5EF4-FFF2-40B4-BE49-F238E27FC236}">
                        <a16:creationId xmlns:a16="http://schemas.microsoft.com/office/drawing/2014/main" id="{439DFBEB-8B7C-4234-CA8F-3FAA37C99F4C}"/>
                      </a:ext>
                    </a:extLst>
                  </p:cNvPr>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0" name="Google Shape;290;p29">
                    <a:extLst>
                      <a:ext uri="{FF2B5EF4-FFF2-40B4-BE49-F238E27FC236}">
                        <a16:creationId xmlns:a16="http://schemas.microsoft.com/office/drawing/2014/main" id="{2E408FB7-41F6-DEAB-3ECC-E0E34C980926}"/>
                      </a:ext>
                    </a:extLst>
                  </p:cNvPr>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grpSp>
        </p:grpSp>
      </p:grpSp>
      <p:sp>
        <p:nvSpPr>
          <p:cNvPr id="263" name="Google Shape;150;p22">
            <a:extLst>
              <a:ext uri="{FF2B5EF4-FFF2-40B4-BE49-F238E27FC236}">
                <a16:creationId xmlns:a16="http://schemas.microsoft.com/office/drawing/2014/main" id="{4B3BEB85-F620-33C0-2258-79A6687C6C88}"/>
              </a:ext>
            </a:extLst>
          </p:cNvPr>
          <p:cNvSpPr txBox="1">
            <a:spLocks/>
          </p:cNvSpPr>
          <p:nvPr/>
        </p:nvSpPr>
        <p:spPr>
          <a:xfrm>
            <a:off x="6594950" y="1164821"/>
            <a:ext cx="1146289" cy="25481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Introduction</a:t>
            </a:r>
            <a:endParaRPr lang="en-US" sz="2000" b="0" dirty="0"/>
          </a:p>
        </p:txBody>
      </p:sp>
      <p:grpSp>
        <p:nvGrpSpPr>
          <p:cNvPr id="2" name="Google Shape;272;p29">
            <a:extLst>
              <a:ext uri="{FF2B5EF4-FFF2-40B4-BE49-F238E27FC236}">
                <a16:creationId xmlns:a16="http://schemas.microsoft.com/office/drawing/2014/main" id="{F0D8E556-F7C5-B087-07B2-296B211A3C6D}"/>
              </a:ext>
            </a:extLst>
          </p:cNvPr>
          <p:cNvGrpSpPr/>
          <p:nvPr/>
        </p:nvGrpSpPr>
        <p:grpSpPr>
          <a:xfrm>
            <a:off x="3049997" y="1528094"/>
            <a:ext cx="1132559" cy="312900"/>
            <a:chOff x="2498491" y="2373759"/>
            <a:chExt cx="1132559" cy="312900"/>
          </a:xfrm>
        </p:grpSpPr>
        <p:cxnSp>
          <p:nvCxnSpPr>
            <p:cNvPr id="4" name="Google Shape;274;p29">
              <a:extLst>
                <a:ext uri="{FF2B5EF4-FFF2-40B4-BE49-F238E27FC236}">
                  <a16:creationId xmlns:a16="http://schemas.microsoft.com/office/drawing/2014/main" id="{F3E1ECD3-E744-E06E-A27F-04EA4F674D75}"/>
                </a:ext>
              </a:extLst>
            </p:cNvPr>
            <p:cNvCxnSpPr>
              <a:cxnSpLocks/>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5" name="Google Shape;275;p29">
              <a:extLst>
                <a:ext uri="{FF2B5EF4-FFF2-40B4-BE49-F238E27FC236}">
                  <a16:creationId xmlns:a16="http://schemas.microsoft.com/office/drawing/2014/main" id="{32A1E60B-5352-6720-EC47-C8D5AAD57954}"/>
                </a:ext>
              </a:extLst>
            </p:cNvPr>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9">
              <a:extLst>
                <a:ext uri="{FF2B5EF4-FFF2-40B4-BE49-F238E27FC236}">
                  <a16:creationId xmlns:a16="http://schemas.microsoft.com/office/drawing/2014/main" id="{FFC786D5-9C02-46E7-C1A8-B0C5921A7F27}"/>
                </a:ext>
              </a:extLst>
            </p:cNvPr>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sp>
        <p:nvSpPr>
          <p:cNvPr id="7" name="Google Shape;111;p19">
            <a:extLst>
              <a:ext uri="{FF2B5EF4-FFF2-40B4-BE49-F238E27FC236}">
                <a16:creationId xmlns:a16="http://schemas.microsoft.com/office/drawing/2014/main" id="{2EF7D4BA-3CE5-16E1-25EF-EE0E9859D3DB}"/>
              </a:ext>
            </a:extLst>
          </p:cNvPr>
          <p:cNvSpPr txBox="1">
            <a:spLocks/>
          </p:cNvSpPr>
          <p:nvPr/>
        </p:nvSpPr>
        <p:spPr>
          <a:xfrm>
            <a:off x="1609393" y="1566637"/>
            <a:ext cx="1996440" cy="386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Data</a:t>
            </a:r>
            <a:r>
              <a:rPr lang="en-US" sz="1400" dirty="0"/>
              <a:t> </a:t>
            </a:r>
            <a:r>
              <a:rPr lang="en-US" sz="1400" b="0" dirty="0"/>
              <a:t>Collection</a:t>
            </a:r>
          </a:p>
        </p:txBody>
      </p:sp>
      <p:grpSp>
        <p:nvGrpSpPr>
          <p:cNvPr id="3" name="Google Shape;267;p29">
            <a:extLst>
              <a:ext uri="{FF2B5EF4-FFF2-40B4-BE49-F238E27FC236}">
                <a16:creationId xmlns:a16="http://schemas.microsoft.com/office/drawing/2014/main" id="{2AC30A6D-3738-10E6-984F-A614A1C81DE2}"/>
              </a:ext>
            </a:extLst>
          </p:cNvPr>
          <p:cNvGrpSpPr/>
          <p:nvPr/>
        </p:nvGrpSpPr>
        <p:grpSpPr>
          <a:xfrm>
            <a:off x="5175013" y="1824264"/>
            <a:ext cx="977874" cy="312900"/>
            <a:chOff x="5668643" y="3156109"/>
            <a:chExt cx="977874" cy="312900"/>
          </a:xfrm>
        </p:grpSpPr>
        <p:cxnSp>
          <p:nvCxnSpPr>
            <p:cNvPr id="8" name="Google Shape;268;p29">
              <a:extLst>
                <a:ext uri="{FF2B5EF4-FFF2-40B4-BE49-F238E27FC236}">
                  <a16:creationId xmlns:a16="http://schemas.microsoft.com/office/drawing/2014/main" id="{6F55B81D-66EE-3812-07B7-1ABF70208DF1}"/>
                </a:ext>
              </a:extLst>
            </p:cNvPr>
            <p:cNvCxnSpPr>
              <a:cxnSpLocks/>
            </p:cNvCxnSpPr>
            <p:nvPr/>
          </p:nvCxnSpPr>
          <p:spPr>
            <a:xfrm>
              <a:off x="5668643" y="3312550"/>
              <a:ext cx="951382" cy="0"/>
            </a:xfrm>
            <a:prstGeom prst="straightConnector1">
              <a:avLst/>
            </a:prstGeom>
            <a:noFill/>
            <a:ln w="9525" cap="flat" cmpd="sng">
              <a:solidFill>
                <a:schemeClr val="lt1"/>
              </a:solidFill>
              <a:prstDash val="solid"/>
              <a:round/>
              <a:headEnd type="none" w="sm" len="sm"/>
              <a:tailEnd type="none" w="sm" len="sm"/>
            </a:ln>
          </p:spPr>
        </p:cxnSp>
        <p:sp>
          <p:nvSpPr>
            <p:cNvPr id="10" name="Google Shape;270;p29">
              <a:extLst>
                <a:ext uri="{FF2B5EF4-FFF2-40B4-BE49-F238E27FC236}">
                  <a16:creationId xmlns:a16="http://schemas.microsoft.com/office/drawing/2014/main" id="{77C5B70E-C19C-8C72-1D0C-881C168EAC44}"/>
                </a:ext>
              </a:extLst>
            </p:cNvPr>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1;p29">
              <a:extLst>
                <a:ext uri="{FF2B5EF4-FFF2-40B4-BE49-F238E27FC236}">
                  <a16:creationId xmlns:a16="http://schemas.microsoft.com/office/drawing/2014/main" id="{714CB96A-7DCE-ACCD-40A5-097A5C20E2E5}"/>
                </a:ext>
              </a:extLst>
            </p:cNvPr>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3</a:t>
              </a:r>
              <a:endParaRPr sz="800" dirty="0">
                <a:solidFill>
                  <a:schemeClr val="dk1"/>
                </a:solidFill>
                <a:latin typeface="Lexend Deca"/>
                <a:ea typeface="Lexend Deca"/>
                <a:cs typeface="Lexend Deca"/>
                <a:sym typeface="Lexend Deca"/>
              </a:endParaRPr>
            </a:p>
          </p:txBody>
        </p:sp>
      </p:grpSp>
      <p:sp>
        <p:nvSpPr>
          <p:cNvPr id="12" name="Google Shape;94;p17">
            <a:extLst>
              <a:ext uri="{FF2B5EF4-FFF2-40B4-BE49-F238E27FC236}">
                <a16:creationId xmlns:a16="http://schemas.microsoft.com/office/drawing/2014/main" id="{264D48FB-A953-2827-A97F-DCBF81B060F4}"/>
              </a:ext>
            </a:extLst>
          </p:cNvPr>
          <p:cNvSpPr txBox="1">
            <a:spLocks noGrp="1"/>
          </p:cNvSpPr>
          <p:nvPr/>
        </p:nvSpPr>
        <p:spPr>
          <a:xfrm>
            <a:off x="6312243" y="2017096"/>
            <a:ext cx="1856397" cy="27529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pPr marL="0" lvl="0" indent="0" algn="l" rtl="0">
              <a:spcBef>
                <a:spcPts val="0"/>
              </a:spcBef>
              <a:spcAft>
                <a:spcPts val="0"/>
              </a:spcAft>
              <a:buNone/>
            </a:pPr>
            <a:r>
              <a:rPr lang="en-US" sz="1400" b="0" dirty="0">
                <a:sym typeface="Muli"/>
              </a:rPr>
              <a:t>YOLOv8 Model Training</a:t>
            </a:r>
          </a:p>
        </p:txBody>
      </p:sp>
      <p:grpSp>
        <p:nvGrpSpPr>
          <p:cNvPr id="9" name="Google Shape;272;p29">
            <a:extLst>
              <a:ext uri="{FF2B5EF4-FFF2-40B4-BE49-F238E27FC236}">
                <a16:creationId xmlns:a16="http://schemas.microsoft.com/office/drawing/2014/main" id="{2044E3E5-7E6A-B2B7-765B-515D80681F31}"/>
              </a:ext>
            </a:extLst>
          </p:cNvPr>
          <p:cNvGrpSpPr/>
          <p:nvPr/>
        </p:nvGrpSpPr>
        <p:grpSpPr>
          <a:xfrm>
            <a:off x="2839522" y="2225426"/>
            <a:ext cx="862624" cy="312900"/>
            <a:chOff x="2498491" y="2373759"/>
            <a:chExt cx="862624" cy="312900"/>
          </a:xfrm>
        </p:grpSpPr>
        <p:cxnSp>
          <p:nvCxnSpPr>
            <p:cNvPr id="13" name="Google Shape;274;p29">
              <a:extLst>
                <a:ext uri="{FF2B5EF4-FFF2-40B4-BE49-F238E27FC236}">
                  <a16:creationId xmlns:a16="http://schemas.microsoft.com/office/drawing/2014/main" id="{6DCA3672-7ADC-4622-2001-5D7A6CF77D68}"/>
                </a:ext>
              </a:extLst>
            </p:cNvPr>
            <p:cNvCxnSpPr>
              <a:cxnSpLocks/>
            </p:cNvCxnSpPr>
            <p:nvPr/>
          </p:nvCxnSpPr>
          <p:spPr>
            <a:xfrm flipH="1">
              <a:off x="2587350" y="2530200"/>
              <a:ext cx="773765" cy="6150"/>
            </a:xfrm>
            <a:prstGeom prst="straightConnector1">
              <a:avLst/>
            </a:prstGeom>
            <a:noFill/>
            <a:ln w="9525" cap="flat" cmpd="sng">
              <a:solidFill>
                <a:schemeClr val="lt1"/>
              </a:solidFill>
              <a:prstDash val="solid"/>
              <a:round/>
              <a:headEnd type="none" w="sm" len="sm"/>
              <a:tailEnd type="none" w="sm" len="sm"/>
            </a:ln>
          </p:spPr>
        </p:cxnSp>
        <p:sp>
          <p:nvSpPr>
            <p:cNvPr id="14" name="Google Shape;275;p29">
              <a:extLst>
                <a:ext uri="{FF2B5EF4-FFF2-40B4-BE49-F238E27FC236}">
                  <a16:creationId xmlns:a16="http://schemas.microsoft.com/office/drawing/2014/main" id="{33C53BE6-642C-51C5-E087-32F8672BAD45}"/>
                </a:ext>
              </a:extLst>
            </p:cNvPr>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6;p29">
              <a:extLst>
                <a:ext uri="{FF2B5EF4-FFF2-40B4-BE49-F238E27FC236}">
                  <a16:creationId xmlns:a16="http://schemas.microsoft.com/office/drawing/2014/main" id="{418756E2-D803-43D0-9338-D358E3E8ED24}"/>
                </a:ext>
              </a:extLst>
            </p:cNvPr>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4</a:t>
              </a:r>
              <a:endParaRPr sz="800" dirty="0">
                <a:solidFill>
                  <a:schemeClr val="dk1"/>
                </a:solidFill>
                <a:latin typeface="Lexend Deca"/>
                <a:ea typeface="Lexend Deca"/>
                <a:cs typeface="Lexend Deca"/>
                <a:sym typeface="Lexend Deca"/>
              </a:endParaRPr>
            </a:p>
          </p:txBody>
        </p:sp>
      </p:grpSp>
      <p:sp>
        <p:nvSpPr>
          <p:cNvPr id="16" name="Google Shape;141;p21">
            <a:extLst>
              <a:ext uri="{FF2B5EF4-FFF2-40B4-BE49-F238E27FC236}">
                <a16:creationId xmlns:a16="http://schemas.microsoft.com/office/drawing/2014/main" id="{5CE67908-3F39-B9F4-3B4C-482A6D5D0F97}"/>
              </a:ext>
            </a:extLst>
          </p:cNvPr>
          <p:cNvSpPr txBox="1">
            <a:spLocks/>
          </p:cNvSpPr>
          <p:nvPr/>
        </p:nvSpPr>
        <p:spPr>
          <a:xfrm>
            <a:off x="420482" y="2159358"/>
            <a:ext cx="2458143" cy="51510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Applying YOLOv8 Model on Real-time Camera</a:t>
            </a:r>
          </a:p>
        </p:txBody>
      </p:sp>
      <p:grpSp>
        <p:nvGrpSpPr>
          <p:cNvPr id="17" name="Google Shape;267;p29">
            <a:extLst>
              <a:ext uri="{FF2B5EF4-FFF2-40B4-BE49-F238E27FC236}">
                <a16:creationId xmlns:a16="http://schemas.microsoft.com/office/drawing/2014/main" id="{0490651E-A4CA-7FDB-E968-AD3A56549958}"/>
              </a:ext>
            </a:extLst>
          </p:cNvPr>
          <p:cNvGrpSpPr/>
          <p:nvPr/>
        </p:nvGrpSpPr>
        <p:grpSpPr>
          <a:xfrm>
            <a:off x="5843582" y="2805802"/>
            <a:ext cx="573234" cy="312900"/>
            <a:chOff x="6087336" y="3156109"/>
            <a:chExt cx="559181" cy="312900"/>
          </a:xfrm>
        </p:grpSpPr>
        <p:cxnSp>
          <p:nvCxnSpPr>
            <p:cNvPr id="18" name="Google Shape;268;p29">
              <a:extLst>
                <a:ext uri="{FF2B5EF4-FFF2-40B4-BE49-F238E27FC236}">
                  <a16:creationId xmlns:a16="http://schemas.microsoft.com/office/drawing/2014/main" id="{FAAE53FD-DC0C-7919-BB6C-2C38038F3739}"/>
                </a:ext>
              </a:extLst>
            </p:cNvPr>
            <p:cNvCxnSpPr>
              <a:cxnSpLocks/>
            </p:cNvCxnSpPr>
            <p:nvPr/>
          </p:nvCxnSpPr>
          <p:spPr>
            <a:xfrm>
              <a:off x="6087336" y="3312550"/>
              <a:ext cx="532688" cy="0"/>
            </a:xfrm>
            <a:prstGeom prst="straightConnector1">
              <a:avLst/>
            </a:prstGeom>
            <a:noFill/>
            <a:ln w="9525" cap="flat" cmpd="sng">
              <a:solidFill>
                <a:schemeClr val="lt1"/>
              </a:solidFill>
              <a:prstDash val="solid"/>
              <a:round/>
              <a:headEnd type="none" w="sm" len="sm"/>
              <a:tailEnd type="none" w="sm" len="sm"/>
            </a:ln>
          </p:spPr>
        </p:cxnSp>
        <p:sp>
          <p:nvSpPr>
            <p:cNvPr id="20" name="Google Shape;270;p29">
              <a:extLst>
                <a:ext uri="{FF2B5EF4-FFF2-40B4-BE49-F238E27FC236}">
                  <a16:creationId xmlns:a16="http://schemas.microsoft.com/office/drawing/2014/main" id="{882AEAB9-F53B-070E-A30F-1135BEFF798C}"/>
                </a:ext>
              </a:extLst>
            </p:cNvPr>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1;p29">
              <a:extLst>
                <a:ext uri="{FF2B5EF4-FFF2-40B4-BE49-F238E27FC236}">
                  <a16:creationId xmlns:a16="http://schemas.microsoft.com/office/drawing/2014/main" id="{BE4C93A3-5F0D-1AB0-731A-CE93C5FA2187}"/>
                </a:ext>
              </a:extLst>
            </p:cNvPr>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5</a:t>
              </a:r>
              <a:endParaRPr sz="800" dirty="0">
                <a:solidFill>
                  <a:schemeClr val="dk1"/>
                </a:solidFill>
                <a:latin typeface="Lexend Deca"/>
                <a:ea typeface="Lexend Deca"/>
                <a:cs typeface="Lexend Deca"/>
                <a:sym typeface="Lexend Deca"/>
              </a:endParaRPr>
            </a:p>
          </p:txBody>
        </p:sp>
      </p:grpSp>
      <p:sp>
        <p:nvSpPr>
          <p:cNvPr id="22" name="Google Shape;141;p21">
            <a:extLst>
              <a:ext uri="{FF2B5EF4-FFF2-40B4-BE49-F238E27FC236}">
                <a16:creationId xmlns:a16="http://schemas.microsoft.com/office/drawing/2014/main" id="{E0528F7C-17B6-67E6-ED06-A733836C8F4B}"/>
              </a:ext>
            </a:extLst>
          </p:cNvPr>
          <p:cNvSpPr txBox="1">
            <a:spLocks/>
          </p:cNvSpPr>
          <p:nvPr/>
        </p:nvSpPr>
        <p:spPr>
          <a:xfrm>
            <a:off x="6462867" y="2805802"/>
            <a:ext cx="2690331" cy="46598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Distance Estimation Algorithm Implementation</a:t>
            </a:r>
          </a:p>
        </p:txBody>
      </p:sp>
    </p:spTree>
    <p:extLst>
      <p:ext uri="{BB962C8B-B14F-4D97-AF65-F5344CB8AC3E}">
        <p14:creationId xmlns:p14="http://schemas.microsoft.com/office/powerpoint/2010/main" val="2909659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2507B411-E606-15B6-A4E8-A6F0D69B70AA}"/>
            </a:ext>
          </a:extLst>
        </p:cNvPr>
        <p:cNvGrpSpPr/>
        <p:nvPr/>
      </p:nvGrpSpPr>
      <p:grpSpPr>
        <a:xfrm>
          <a:off x="0" y="0"/>
          <a:ext cx="0" cy="0"/>
          <a:chOff x="0" y="0"/>
          <a:chExt cx="0" cy="0"/>
        </a:xfrm>
      </p:grpSpPr>
      <p:sp>
        <p:nvSpPr>
          <p:cNvPr id="141" name="Google Shape;141;p21">
            <a:extLst>
              <a:ext uri="{FF2B5EF4-FFF2-40B4-BE49-F238E27FC236}">
                <a16:creationId xmlns:a16="http://schemas.microsoft.com/office/drawing/2014/main" id="{0062C04D-2B8C-0C18-FF53-BE2D72E18175}"/>
              </a:ext>
            </a:extLst>
          </p:cNvPr>
          <p:cNvSpPr txBox="1">
            <a:spLocks noGrp="1"/>
          </p:cNvSpPr>
          <p:nvPr>
            <p:ph type="title"/>
          </p:nvPr>
        </p:nvSpPr>
        <p:spPr>
          <a:xfrm>
            <a:off x="580550" y="784224"/>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Distance Estimation Algorithm Implementation</a:t>
            </a:r>
            <a:endParaRPr dirty="0"/>
          </a:p>
        </p:txBody>
      </p:sp>
      <mc:AlternateContent xmlns:mc="http://schemas.openxmlformats.org/markup-compatibility/2006">
        <mc:Choice xmlns:a14="http://schemas.microsoft.com/office/drawing/2010/main" Requires="a14">
          <p:sp>
            <p:nvSpPr>
              <p:cNvPr id="142" name="Google Shape;142;p21">
                <a:extLst>
                  <a:ext uri="{FF2B5EF4-FFF2-40B4-BE49-F238E27FC236}">
                    <a16:creationId xmlns:a16="http://schemas.microsoft.com/office/drawing/2014/main" id="{C99EBDCF-F41F-0BEE-94E0-A28F0E5A8216}"/>
                  </a:ext>
                </a:extLst>
              </p:cNvPr>
              <p:cNvSpPr txBox="1">
                <a:spLocks noGrp="1"/>
              </p:cNvSpPr>
              <p:nvPr>
                <p:ph type="body" idx="1"/>
              </p:nvPr>
            </p:nvSpPr>
            <p:spPr>
              <a:xfrm>
                <a:off x="580550" y="2004739"/>
                <a:ext cx="7900034" cy="2600879"/>
              </a:xfrm>
              <a:prstGeom prst="rect">
                <a:avLst/>
              </a:prstGeom>
            </p:spPr>
            <p:txBody>
              <a:bodyPr spcFirstLastPara="1" wrap="square" lIns="0" tIns="0" rIns="0" bIns="0" anchor="t" anchorCtr="0">
                <a:noAutofit/>
              </a:bodyPr>
              <a:lstStyle/>
              <a:p>
                <a:pPr marL="12700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To implement the distance estimation algorithm, I utilized the formula:</a:t>
                </a:r>
              </a:p>
              <a:p>
                <a:pPr marL="127000" indent="0"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Calibri" panose="020F0502020204030204" pitchFamily="34" charset="0"/>
                          <a:cs typeface="Arial" panose="020B0604020202020204" pitchFamily="34" charset="0"/>
                        </a:rPr>
                        <m:t>𝑑𝑖𝑠𝑡𝑎𝑛𝑐𝑒</m:t>
                      </m:r>
                      <m:r>
                        <a:rPr lang="en-US" sz="1800" i="1" kern="100">
                          <a:effectLst/>
                          <a:latin typeface="Cambria Math" panose="02040503050406030204" pitchFamily="18" charset="0"/>
                          <a:ea typeface="Calibri" panose="020F0502020204030204" pitchFamily="34" charset="0"/>
                          <a:cs typeface="Arial" panose="020B0604020202020204" pitchFamily="34" charset="0"/>
                        </a:rPr>
                        <m:t>= </m:t>
                      </m:r>
                      <m:f>
                        <m:f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1800" i="1" kern="100">
                              <a:effectLst/>
                              <a:latin typeface="Cambria Math" panose="02040503050406030204" pitchFamily="18" charset="0"/>
                              <a:ea typeface="Calibri" panose="020F0502020204030204" pitchFamily="34" charset="0"/>
                              <a:cs typeface="Arial" panose="020B0604020202020204" pitchFamily="34" charset="0"/>
                            </a:rPr>
                            <m:t>𝑠𝑖𝑧𝑒</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𝑜𝑓</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𝑏𝑙𝑎𝑐𝑘</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𝑠𝑞𝑢𝑎𝑟𝑒</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𝑖𝑛</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𝑟𝑒𝑎𝑙</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𝑤𝑜𝑟𝑙𝑑</m:t>
                          </m:r>
                          <m:r>
                            <a:rPr lang="en-US" sz="1800" i="1" kern="100">
                              <a:effectLst/>
                              <a:latin typeface="Cambria Math" panose="02040503050406030204" pitchFamily="18" charset="0"/>
                              <a:ea typeface="Calibri" panose="020F0502020204030204" pitchFamily="34" charset="0"/>
                              <a:cs typeface="Arial" panose="020B0604020202020204" pitchFamily="34" charset="0"/>
                            </a:rPr>
                            <m:t>×</m:t>
                          </m:r>
                          <m:r>
                            <a:rPr lang="en-US" sz="1800" i="1" kern="100">
                              <a:effectLst/>
                              <a:latin typeface="Cambria Math" panose="02040503050406030204" pitchFamily="18" charset="0"/>
                              <a:ea typeface="Calibri" panose="020F0502020204030204" pitchFamily="34" charset="0"/>
                              <a:cs typeface="Arial" panose="020B0604020202020204" pitchFamily="34" charset="0"/>
                            </a:rPr>
                            <m:t>𝑓𝑜𝑐𝑎𝑙</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𝑙𝑒𝑛𝑔𝑡h</m:t>
                          </m:r>
                        </m:num>
                        <m:den>
                          <m:r>
                            <a:rPr lang="en-US" sz="1800" i="1" kern="100">
                              <a:effectLst/>
                              <a:latin typeface="Cambria Math" panose="02040503050406030204" pitchFamily="18" charset="0"/>
                              <a:ea typeface="Calibri" panose="020F0502020204030204" pitchFamily="34" charset="0"/>
                              <a:cs typeface="Arial" panose="020B0604020202020204" pitchFamily="34" charset="0"/>
                            </a:rPr>
                            <m:t>𝑠𝑖𝑧𝑒</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𝑜𝑓</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𝑏𝑙𝑎𝑐𝑘</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𝑠𝑞𝑢𝑎𝑟𝑒</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𝑖𝑛</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𝑟𝑒𝑎𝑙</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𝑤𝑜𝑟𝑙𝑑</m:t>
                          </m:r>
                        </m:den>
                      </m:f>
                    </m:oMath>
                  </m:oMathPara>
                </a14:m>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12700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where:</a:t>
                </a:r>
              </a:p>
              <a:p>
                <a:pPr marL="342900" lvl="0" indent="-342900">
                  <a:lnSpc>
                    <a:spcPct val="107000"/>
                  </a:lnSpc>
                  <a:spcAft>
                    <a:spcPts val="800"/>
                  </a:spcAft>
                  <a:buSzPts val="1000"/>
                  <a:buFont typeface="Symbol" panose="05050102010706020507" pitchFamily="18" charset="2"/>
                  <a:buChar char=""/>
                  <a:tabLst>
                    <a:tab pos="457200" algn="l"/>
                  </a:tabLst>
                </a:pPr>
                <a14:m>
                  <m:oMath xmlns:m="http://schemas.openxmlformats.org/officeDocument/2006/math">
                    <m:r>
                      <a:rPr lang="en-US" sz="1800" i="1" kern="100">
                        <a:effectLst/>
                        <a:latin typeface="Cambria Math" panose="02040503050406030204" pitchFamily="18" charset="0"/>
                        <a:ea typeface="Calibri" panose="020F0502020204030204" pitchFamily="34" charset="0"/>
                        <a:cs typeface="Arial" panose="020B0604020202020204" pitchFamily="34" charset="0"/>
                      </a:rPr>
                      <m:t>𝑓𝑜𝑐𝑎𝑙</m:t>
                    </m:r>
                    <m:r>
                      <a:rPr lang="en-US" sz="1800" i="1" kern="100">
                        <a:effectLst/>
                        <a:latin typeface="Cambria Math" panose="02040503050406030204" pitchFamily="18" charset="0"/>
                        <a:ea typeface="Calibri" panose="020F0502020204030204" pitchFamily="34" charset="0"/>
                        <a:cs typeface="Arial" panose="020B0604020202020204" pitchFamily="34" charset="0"/>
                      </a:rPr>
                      <m:t>_</m:t>
                    </m:r>
                    <m:r>
                      <a:rPr lang="en-US" sz="1800" i="1" kern="100">
                        <a:effectLst/>
                        <a:latin typeface="Cambria Math" panose="02040503050406030204" pitchFamily="18" charset="0"/>
                        <a:ea typeface="Calibri" panose="020F0502020204030204" pitchFamily="34" charset="0"/>
                        <a:cs typeface="Arial" panose="020B0604020202020204" pitchFamily="34" charset="0"/>
                      </a:rPr>
                      <m:t>𝑙𝑒𝑛𝑔𝑡h</m:t>
                    </m:r>
                    <m:r>
                      <a:rPr lang="en-US" sz="1800" i="1" kern="100">
                        <a:effectLst/>
                        <a:latin typeface="Cambria Math" panose="02040503050406030204" pitchFamily="18" charset="0"/>
                        <a:ea typeface="Calibri" panose="020F0502020204030204" pitchFamily="34" charset="0"/>
                        <a:cs typeface="Arial" panose="020B0604020202020204" pitchFamily="34" charset="0"/>
                      </a:rPr>
                      <m:t>=1140</m:t>
                    </m:r>
                  </m:oMath>
                </a14:m>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14:m>
                  <m:oMath xmlns:m="http://schemas.openxmlformats.org/officeDocument/2006/math">
                    <m:r>
                      <m:rPr>
                        <m:sty m:val="p"/>
                      </m:rPr>
                      <a:rPr lang="en-US" sz="1800" kern="100">
                        <a:effectLst/>
                        <a:latin typeface="Cambria Math" panose="02040503050406030204" pitchFamily="18" charset="0"/>
                        <a:ea typeface="Calibri" panose="020F0502020204030204" pitchFamily="34" charset="0"/>
                        <a:cs typeface="Arial" panose="020B0604020202020204" pitchFamily="34" charset="0"/>
                      </a:rPr>
                      <m:t>size</m:t>
                    </m:r>
                    <m:r>
                      <a:rPr lang="en-US" sz="1800" kern="100">
                        <a:effectLst/>
                        <a:latin typeface="Cambria Math" panose="02040503050406030204" pitchFamily="18" charset="0"/>
                        <a:ea typeface="Calibri" panose="020F0502020204030204" pitchFamily="34" charset="0"/>
                        <a:cs typeface="Arial" panose="020B0604020202020204" pitchFamily="34" charset="0"/>
                      </a:rPr>
                      <m:t>_</m:t>
                    </m:r>
                    <m:r>
                      <m:rPr>
                        <m:sty m:val="p"/>
                      </m:rPr>
                      <a:rPr lang="en-US" sz="1800" kern="100">
                        <a:effectLst/>
                        <a:latin typeface="Cambria Math" panose="02040503050406030204" pitchFamily="18" charset="0"/>
                        <a:ea typeface="Calibri" panose="020F0502020204030204" pitchFamily="34" charset="0"/>
                        <a:cs typeface="Arial" panose="020B0604020202020204" pitchFamily="34" charset="0"/>
                      </a:rPr>
                      <m:t>of</m:t>
                    </m:r>
                    <m:r>
                      <a:rPr lang="en-US" sz="1800" kern="100">
                        <a:effectLst/>
                        <a:latin typeface="Cambria Math" panose="02040503050406030204" pitchFamily="18" charset="0"/>
                        <a:ea typeface="Calibri" panose="020F0502020204030204" pitchFamily="34" charset="0"/>
                        <a:cs typeface="Arial" panose="020B0604020202020204" pitchFamily="34" charset="0"/>
                      </a:rPr>
                      <m:t>_</m:t>
                    </m:r>
                    <m:r>
                      <m:rPr>
                        <m:sty m:val="p"/>
                      </m:rPr>
                      <a:rPr lang="en-US" sz="1800" kern="100">
                        <a:effectLst/>
                        <a:latin typeface="Cambria Math" panose="02040503050406030204" pitchFamily="18" charset="0"/>
                        <a:ea typeface="Calibri" panose="020F0502020204030204" pitchFamily="34" charset="0"/>
                        <a:cs typeface="Arial" panose="020B0604020202020204" pitchFamily="34" charset="0"/>
                      </a:rPr>
                      <m:t>black</m:t>
                    </m:r>
                    <m:r>
                      <a:rPr lang="en-US" sz="1800" kern="100">
                        <a:effectLst/>
                        <a:latin typeface="Cambria Math" panose="02040503050406030204" pitchFamily="18" charset="0"/>
                        <a:ea typeface="Calibri" panose="020F0502020204030204" pitchFamily="34" charset="0"/>
                        <a:cs typeface="Arial" panose="020B0604020202020204" pitchFamily="34" charset="0"/>
                      </a:rPr>
                      <m:t>_</m:t>
                    </m:r>
                    <m:r>
                      <m:rPr>
                        <m:sty m:val="p"/>
                      </m:rPr>
                      <a:rPr lang="en-US" sz="1800" kern="100">
                        <a:effectLst/>
                        <a:latin typeface="Cambria Math" panose="02040503050406030204" pitchFamily="18" charset="0"/>
                        <a:ea typeface="Calibri" panose="020F0502020204030204" pitchFamily="34" charset="0"/>
                        <a:cs typeface="Arial" panose="020B0604020202020204" pitchFamily="34" charset="0"/>
                      </a:rPr>
                      <m:t>square</m:t>
                    </m:r>
                    <m:r>
                      <a:rPr lang="en-US" sz="1800" kern="100">
                        <a:effectLst/>
                        <a:latin typeface="Cambria Math" panose="02040503050406030204" pitchFamily="18" charset="0"/>
                        <a:ea typeface="Calibri" panose="020F0502020204030204" pitchFamily="34" charset="0"/>
                        <a:cs typeface="Arial" panose="020B0604020202020204" pitchFamily="34" charset="0"/>
                      </a:rPr>
                      <m:t>_</m:t>
                    </m:r>
                    <m:r>
                      <m:rPr>
                        <m:sty m:val="p"/>
                      </m:rPr>
                      <a:rPr lang="en-US" sz="1800" kern="100">
                        <a:effectLst/>
                        <a:latin typeface="Cambria Math" panose="02040503050406030204" pitchFamily="18" charset="0"/>
                        <a:ea typeface="Calibri" panose="020F0502020204030204" pitchFamily="34" charset="0"/>
                        <a:cs typeface="Arial" panose="020B0604020202020204" pitchFamily="34" charset="0"/>
                      </a:rPr>
                      <m:t>in</m:t>
                    </m:r>
                    <m:r>
                      <a:rPr lang="en-US" sz="1800" kern="100">
                        <a:effectLst/>
                        <a:latin typeface="Cambria Math" panose="02040503050406030204" pitchFamily="18" charset="0"/>
                        <a:ea typeface="Calibri" panose="020F0502020204030204" pitchFamily="34" charset="0"/>
                        <a:cs typeface="Arial" panose="020B0604020202020204" pitchFamily="34" charset="0"/>
                      </a:rPr>
                      <m:t>_</m:t>
                    </m:r>
                    <m:r>
                      <m:rPr>
                        <m:sty m:val="p"/>
                      </m:rPr>
                      <a:rPr lang="en-US" sz="1800" kern="100">
                        <a:effectLst/>
                        <a:latin typeface="Cambria Math" panose="02040503050406030204" pitchFamily="18" charset="0"/>
                        <a:ea typeface="Calibri" panose="020F0502020204030204" pitchFamily="34" charset="0"/>
                        <a:cs typeface="Arial" panose="020B0604020202020204" pitchFamily="34" charset="0"/>
                      </a:rPr>
                      <m:t>real</m:t>
                    </m:r>
                    <m:r>
                      <a:rPr lang="en-US" sz="1800" kern="100">
                        <a:effectLst/>
                        <a:latin typeface="Cambria Math" panose="02040503050406030204" pitchFamily="18" charset="0"/>
                        <a:ea typeface="Calibri" panose="020F0502020204030204" pitchFamily="34" charset="0"/>
                        <a:cs typeface="Arial" panose="020B0604020202020204" pitchFamily="34" charset="0"/>
                      </a:rPr>
                      <m:t>_</m:t>
                    </m:r>
                    <m:r>
                      <m:rPr>
                        <m:sty m:val="p"/>
                      </m:rPr>
                      <a:rPr lang="en-US" sz="1800" kern="100">
                        <a:effectLst/>
                        <a:latin typeface="Cambria Math" panose="02040503050406030204" pitchFamily="18" charset="0"/>
                        <a:ea typeface="Calibri" panose="020F0502020204030204" pitchFamily="34" charset="0"/>
                        <a:cs typeface="Arial" panose="020B0604020202020204" pitchFamily="34" charset="0"/>
                      </a:rPr>
                      <m:t>world</m:t>
                    </m:r>
                    <m:r>
                      <a:rPr lang="en-US" sz="1800" kern="100">
                        <a:effectLst/>
                        <a:latin typeface="Cambria Math" panose="02040503050406030204" pitchFamily="18" charset="0"/>
                        <a:ea typeface="Calibri" panose="020F0502020204030204" pitchFamily="34" charset="0"/>
                        <a:cs typeface="Arial" panose="020B0604020202020204" pitchFamily="34" charset="0"/>
                      </a:rPr>
                      <m:t>=15.0</m:t>
                    </m:r>
                  </m:oMath>
                </a14:m>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600"/>
                  </a:spcBef>
                  <a:spcAft>
                    <a:spcPts val="0"/>
                  </a:spcAft>
                  <a:buNone/>
                </a:pPr>
                <a:endParaRPr lang="en-US" dirty="0"/>
              </a:p>
            </p:txBody>
          </p:sp>
        </mc:Choice>
        <mc:Fallback>
          <p:sp>
            <p:nvSpPr>
              <p:cNvPr id="142" name="Google Shape;142;p21">
                <a:extLst>
                  <a:ext uri="{FF2B5EF4-FFF2-40B4-BE49-F238E27FC236}">
                    <a16:creationId xmlns:a16="http://schemas.microsoft.com/office/drawing/2014/main" id="{C99EBDCF-F41F-0BEE-94E0-A28F0E5A8216}"/>
                  </a:ext>
                </a:extLst>
              </p:cNvPr>
              <p:cNvSpPr txBox="1">
                <a:spLocks noGrp="1" noRot="1" noChangeAspect="1" noMove="1" noResize="1" noEditPoints="1" noAdjustHandles="1" noChangeArrowheads="1" noChangeShapeType="1" noTextEdit="1"/>
              </p:cNvSpPr>
              <p:nvPr>
                <p:ph type="body" idx="1"/>
              </p:nvPr>
            </p:nvSpPr>
            <p:spPr>
              <a:xfrm>
                <a:off x="580550" y="2004739"/>
                <a:ext cx="7900034" cy="2600879"/>
              </a:xfrm>
              <a:prstGeom prst="rect">
                <a:avLst/>
              </a:prstGeom>
              <a:blipFill>
                <a:blip r:embed="rId3"/>
                <a:stretch>
                  <a:fillRect l="-1003"/>
                </a:stretch>
              </a:blipFill>
            </p:spPr>
            <p:txBody>
              <a:bodyPr/>
              <a:lstStyle/>
              <a:p>
                <a:r>
                  <a:rPr lang="en-US">
                    <a:noFill/>
                  </a:rPr>
                  <a:t> </a:t>
                </a:r>
              </a:p>
            </p:txBody>
          </p:sp>
        </mc:Fallback>
      </mc:AlternateContent>
      <p:sp>
        <p:nvSpPr>
          <p:cNvPr id="145" name="Google Shape;145;p21">
            <a:extLst>
              <a:ext uri="{FF2B5EF4-FFF2-40B4-BE49-F238E27FC236}">
                <a16:creationId xmlns:a16="http://schemas.microsoft.com/office/drawing/2014/main" id="{0005B0AF-1CB7-B81C-0212-6704EF0775F8}"/>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835CD969-A4F1-99E1-1058-5435F84646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2874" y="3206608"/>
            <a:ext cx="2349500" cy="17621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82178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3B548EA9-C269-D47B-4BCE-3E2CAC60DAE3}"/>
            </a:ext>
          </a:extLst>
        </p:cNvPr>
        <p:cNvGrpSpPr/>
        <p:nvPr/>
      </p:nvGrpSpPr>
      <p:grpSpPr>
        <a:xfrm>
          <a:off x="0" y="0"/>
          <a:ext cx="0" cy="0"/>
          <a:chOff x="0" y="0"/>
          <a:chExt cx="0" cy="0"/>
        </a:xfrm>
      </p:grpSpPr>
      <p:sp>
        <p:nvSpPr>
          <p:cNvPr id="141" name="Google Shape;141;p21">
            <a:extLst>
              <a:ext uri="{FF2B5EF4-FFF2-40B4-BE49-F238E27FC236}">
                <a16:creationId xmlns:a16="http://schemas.microsoft.com/office/drawing/2014/main" id="{F7CBBE51-1A5A-3749-EE7B-07C589DC3830}"/>
              </a:ext>
            </a:extLst>
          </p:cNvPr>
          <p:cNvSpPr txBox="1">
            <a:spLocks noGrp="1"/>
          </p:cNvSpPr>
          <p:nvPr>
            <p:ph type="title"/>
          </p:nvPr>
        </p:nvSpPr>
        <p:spPr>
          <a:xfrm>
            <a:off x="580550" y="787806"/>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Distance Estimation Algorithm Implementation</a:t>
            </a:r>
            <a:endParaRPr dirty="0"/>
          </a:p>
        </p:txBody>
      </p:sp>
      <mc:AlternateContent xmlns:mc="http://schemas.openxmlformats.org/markup-compatibility/2006">
        <mc:Choice xmlns:a14="http://schemas.microsoft.com/office/drawing/2010/main" Requires="a14">
          <p:sp>
            <p:nvSpPr>
              <p:cNvPr id="142" name="Google Shape;142;p21">
                <a:extLst>
                  <a:ext uri="{FF2B5EF4-FFF2-40B4-BE49-F238E27FC236}">
                    <a16:creationId xmlns:a16="http://schemas.microsoft.com/office/drawing/2014/main" id="{A55C4D86-8223-24E7-2063-9C6097E2BD31}"/>
                  </a:ext>
                </a:extLst>
              </p:cNvPr>
              <p:cNvSpPr txBox="1">
                <a:spLocks noGrp="1"/>
              </p:cNvSpPr>
              <p:nvPr>
                <p:ph type="body" idx="1"/>
              </p:nvPr>
            </p:nvSpPr>
            <p:spPr>
              <a:xfrm>
                <a:off x="466250" y="1895547"/>
                <a:ext cx="5820250" cy="3317871"/>
              </a:xfrm>
              <a:prstGeom prst="rect">
                <a:avLst/>
              </a:prstGeom>
            </p:spPr>
            <p:txBody>
              <a:bodyPr spcFirstLastPara="1" wrap="square" lIns="0" tIns="0" rIns="0" bIns="0" anchor="t" anchorCtr="0">
                <a:noAutofit/>
              </a:bodyPr>
              <a:lstStyle/>
              <a:p>
                <a:pPr marL="128016" marR="0" indent="0" algn="l" rtl="0">
                  <a:lnSpc>
                    <a:spcPct val="107000"/>
                  </a:lnSpc>
                  <a:spcBef>
                    <a:spcPts val="600"/>
                  </a:spcBef>
                  <a:spcAft>
                    <a:spcPts val="800"/>
                  </a:spcAft>
                  <a:buNone/>
                </a:pPr>
                <a:r>
                  <a:rPr lang="en-US" sz="1800" b="0" i="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Given that the size of the black square is known to be 15x15 units, I initially attempted to calculate the remaining variables using formulas. While the calculation for </a:t>
                </a:r>
                <a14:m>
                  <m:oMath xmlns:m="http://schemas.openxmlformats.org/officeDocument/2006/math">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𝑠𝑖𝑧𝑒</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_</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𝑜𝑓</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_</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𝑏𝑙𝑎𝑐𝑘</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_</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𝑠𝑞𝑢𝑎𝑟𝑒</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__</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𝑖𝑛</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_</m:t>
                    </m:r>
                    <m:r>
                      <a:rPr lang="en-US" sz="1800" b="0" i="1" kern="100" smtClean="0">
                        <a:solidFill>
                          <a:srgbClr val="FFFFFF"/>
                        </a:solidFill>
                        <a:effectLst/>
                        <a:latin typeface="Cambria Math" panose="02040503050406030204" pitchFamily="18" charset="0"/>
                        <a:ea typeface="Calibri" panose="020F0502020204030204" pitchFamily="34" charset="0"/>
                        <a:cs typeface="Arial" panose="020B0604020202020204" pitchFamily="34" charset="0"/>
                      </a:rPr>
                      <m:t>𝑖𝑚𝑎𝑔𝑒</m:t>
                    </m:r>
                  </m:oMath>
                </a14:m>
                <a:r>
                  <a:rPr lang="en-US" sz="1800" b="0" i="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 </a:t>
                </a:r>
                <a:r>
                  <a:rPr lang="en-US" sz="1800" b="0" i="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yielded accurate results, determining the correct value for </a:t>
                </a:r>
                <a14:m>
                  <m:oMath xmlns:m="http://schemas.openxmlformats.org/officeDocument/2006/math">
                    <m:r>
                      <m:rPr>
                        <m:sty m:val="p"/>
                      </m:rPr>
                      <a:rPr lang="en-US" sz="1800" b="0" i="0" kern="100">
                        <a:solidFill>
                          <a:srgbClr val="FFFFFF"/>
                        </a:solidFill>
                        <a:effectLst/>
                        <a:latin typeface="Cambria Math" panose="02040503050406030204" pitchFamily="18" charset="0"/>
                        <a:ea typeface="Calibri" panose="020F0502020204030204" pitchFamily="34" charset="0"/>
                        <a:cs typeface="Arial" panose="020B0604020202020204" pitchFamily="34" charset="0"/>
                      </a:rPr>
                      <m:t>focal</m:t>
                    </m:r>
                    <m:r>
                      <a:rPr lang="en-US" sz="1800" b="0" i="0" kern="100">
                        <a:solidFill>
                          <a:srgbClr val="FFFFFF"/>
                        </a:solidFill>
                        <a:effectLst/>
                        <a:latin typeface="Cambria Math" panose="02040503050406030204" pitchFamily="18" charset="0"/>
                        <a:ea typeface="Calibri" panose="020F0502020204030204" pitchFamily="34" charset="0"/>
                        <a:cs typeface="Arial" panose="020B0604020202020204" pitchFamily="34" charset="0"/>
                      </a:rPr>
                      <m:t>_</m:t>
                    </m:r>
                    <m:r>
                      <m:rPr>
                        <m:sty m:val="p"/>
                      </m:rPr>
                      <a:rPr lang="en-US" sz="1800" b="0" i="0" kern="100">
                        <a:solidFill>
                          <a:srgbClr val="FFFFFF"/>
                        </a:solidFill>
                        <a:effectLst/>
                        <a:latin typeface="Cambria Math" panose="02040503050406030204" pitchFamily="18" charset="0"/>
                        <a:ea typeface="Calibri" panose="020F0502020204030204" pitchFamily="34" charset="0"/>
                        <a:cs typeface="Arial" panose="020B0604020202020204" pitchFamily="34" charset="0"/>
                      </a:rPr>
                      <m:t>length</m:t>
                    </m:r>
                  </m:oMath>
                </a14:m>
                <a:r>
                  <a:rPr lang="en-US" sz="1800" b="0" i="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 proved challenging. As a result, I manually adjusted the focal length until reaching an optimal value of 1140, ensuring accurate distance estimations.</a:t>
                </a:r>
                <a:endParaRPr lang="en-US" sz="2000" dirty="0">
                  <a:effectLst/>
                </a:endParaRPr>
              </a:p>
              <a:p>
                <a:pPr marL="0" lvl="0" indent="0" algn="l" rtl="0">
                  <a:spcBef>
                    <a:spcPts val="600"/>
                  </a:spcBef>
                  <a:spcAft>
                    <a:spcPts val="0"/>
                  </a:spcAft>
                  <a:buNone/>
                </a:pPr>
                <a:endParaRPr lang="en-US" dirty="0"/>
              </a:p>
            </p:txBody>
          </p:sp>
        </mc:Choice>
        <mc:Fallback>
          <p:sp>
            <p:nvSpPr>
              <p:cNvPr id="142" name="Google Shape;142;p21">
                <a:extLst>
                  <a:ext uri="{FF2B5EF4-FFF2-40B4-BE49-F238E27FC236}">
                    <a16:creationId xmlns:a16="http://schemas.microsoft.com/office/drawing/2014/main" id="{A55C4D86-8223-24E7-2063-9C6097E2BD31}"/>
                  </a:ext>
                </a:extLst>
              </p:cNvPr>
              <p:cNvSpPr txBox="1">
                <a:spLocks noGrp="1" noRot="1" noChangeAspect="1" noMove="1" noResize="1" noEditPoints="1" noAdjustHandles="1" noChangeArrowheads="1" noChangeShapeType="1" noTextEdit="1"/>
              </p:cNvSpPr>
              <p:nvPr>
                <p:ph type="body" idx="1"/>
              </p:nvPr>
            </p:nvSpPr>
            <p:spPr>
              <a:xfrm>
                <a:off x="466250" y="1895547"/>
                <a:ext cx="5820250" cy="3317871"/>
              </a:xfrm>
              <a:prstGeom prst="rect">
                <a:avLst/>
              </a:prstGeom>
              <a:blipFill>
                <a:blip r:embed="rId3"/>
                <a:stretch>
                  <a:fillRect l="-209" r="-1885"/>
                </a:stretch>
              </a:blipFill>
            </p:spPr>
            <p:txBody>
              <a:bodyPr/>
              <a:lstStyle/>
              <a:p>
                <a:r>
                  <a:rPr lang="en-US">
                    <a:noFill/>
                  </a:rPr>
                  <a:t> </a:t>
                </a:r>
              </a:p>
            </p:txBody>
          </p:sp>
        </mc:Fallback>
      </mc:AlternateContent>
      <p:sp>
        <p:nvSpPr>
          <p:cNvPr id="145" name="Google Shape;145;p21">
            <a:extLst>
              <a:ext uri="{FF2B5EF4-FFF2-40B4-BE49-F238E27FC236}">
                <a16:creationId xmlns:a16="http://schemas.microsoft.com/office/drawing/2014/main" id="{829C652A-1FCD-A2F7-0DD0-903768953C0F}"/>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101524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3AE467FE-833F-6F5E-8B1A-D6F763B9FC59}"/>
            </a:ext>
          </a:extLst>
        </p:cNvPr>
        <p:cNvGrpSpPr/>
        <p:nvPr/>
      </p:nvGrpSpPr>
      <p:grpSpPr>
        <a:xfrm>
          <a:off x="0" y="0"/>
          <a:ext cx="0" cy="0"/>
          <a:chOff x="0" y="0"/>
          <a:chExt cx="0" cy="0"/>
        </a:xfrm>
      </p:grpSpPr>
      <p:sp>
        <p:nvSpPr>
          <p:cNvPr id="141" name="Google Shape;141;p21">
            <a:extLst>
              <a:ext uri="{FF2B5EF4-FFF2-40B4-BE49-F238E27FC236}">
                <a16:creationId xmlns:a16="http://schemas.microsoft.com/office/drawing/2014/main" id="{543AD3EE-733A-C7B1-F4A6-4AE98F80C92B}"/>
              </a:ext>
            </a:extLst>
          </p:cNvPr>
          <p:cNvSpPr txBox="1">
            <a:spLocks noGrp="1"/>
          </p:cNvSpPr>
          <p:nvPr>
            <p:ph type="title"/>
          </p:nvPr>
        </p:nvSpPr>
        <p:spPr>
          <a:xfrm>
            <a:off x="580550" y="1062126"/>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Distance Estimation Algorithm Implementation</a:t>
            </a:r>
            <a:endParaRPr dirty="0"/>
          </a:p>
        </p:txBody>
      </p:sp>
      <p:sp>
        <p:nvSpPr>
          <p:cNvPr id="142" name="Google Shape;142;p21">
            <a:extLst>
              <a:ext uri="{FF2B5EF4-FFF2-40B4-BE49-F238E27FC236}">
                <a16:creationId xmlns:a16="http://schemas.microsoft.com/office/drawing/2014/main" id="{40D494C7-F040-3970-08EC-33A258A36B64}"/>
              </a:ext>
            </a:extLst>
          </p:cNvPr>
          <p:cNvSpPr txBox="1">
            <a:spLocks noGrp="1"/>
          </p:cNvSpPr>
          <p:nvPr>
            <p:ph type="body" idx="1"/>
          </p:nvPr>
        </p:nvSpPr>
        <p:spPr>
          <a:xfrm>
            <a:off x="466250" y="2185107"/>
            <a:ext cx="6519900" cy="1384863"/>
          </a:xfrm>
          <a:prstGeom prst="rect">
            <a:avLst/>
          </a:prstGeom>
        </p:spPr>
        <p:txBody>
          <a:bodyPr spcFirstLastPara="1" wrap="square" lIns="0" tIns="0" rIns="0" bIns="0" anchor="t" anchorCtr="0">
            <a:noAutofit/>
          </a:bodyPr>
          <a:lstStyle/>
          <a:p>
            <a:pPr marL="127000" indent="0">
              <a:buNone/>
            </a:pPr>
            <a:r>
              <a:rPr lang="en-US" dirty="0"/>
              <a:t>To validate the algorithm's effectiveness, I conducted initial tests on static images before applying it to real-time camera feeds. This iterative approach allowed for fine-tuning and optimization, ultimately resulting in reliable distance estimations in dynamic environments. </a:t>
            </a:r>
            <a:endParaRPr lang="en-US" sz="1800" dirty="0"/>
          </a:p>
          <a:p>
            <a:pPr marL="0" lvl="0" indent="0" algn="l" rtl="0">
              <a:spcBef>
                <a:spcPts val="600"/>
              </a:spcBef>
              <a:spcAft>
                <a:spcPts val="0"/>
              </a:spcAft>
              <a:buNone/>
            </a:pPr>
            <a:endParaRPr lang="en-US" dirty="0"/>
          </a:p>
        </p:txBody>
      </p:sp>
      <p:sp>
        <p:nvSpPr>
          <p:cNvPr id="145" name="Google Shape;145;p21">
            <a:extLst>
              <a:ext uri="{FF2B5EF4-FFF2-40B4-BE49-F238E27FC236}">
                <a16:creationId xmlns:a16="http://schemas.microsoft.com/office/drawing/2014/main" id="{D87ACE11-A1FC-B144-6174-3217A3DD9D67}"/>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A98509E6-7DF0-5579-9085-2E1E44D80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474" y="3694871"/>
            <a:ext cx="6331585" cy="563245"/>
          </a:xfrm>
          <a:prstGeom prst="rect">
            <a:avLst/>
          </a:prstGeom>
        </p:spPr>
      </p:pic>
    </p:spTree>
    <p:extLst>
      <p:ext uri="{BB962C8B-B14F-4D97-AF65-F5344CB8AC3E}">
        <p14:creationId xmlns:p14="http://schemas.microsoft.com/office/powerpoint/2010/main" val="23660694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34C20BFD-25A7-81A8-6879-80710D31BBB7}"/>
            </a:ext>
          </a:extLst>
        </p:cNvPr>
        <p:cNvGrpSpPr/>
        <p:nvPr/>
      </p:nvGrpSpPr>
      <p:grpSpPr>
        <a:xfrm>
          <a:off x="0" y="0"/>
          <a:ext cx="0" cy="0"/>
          <a:chOff x="0" y="0"/>
          <a:chExt cx="0" cy="0"/>
        </a:xfrm>
      </p:grpSpPr>
      <p:sp>
        <p:nvSpPr>
          <p:cNvPr id="265" name="Google Shape;265;p29">
            <a:extLst>
              <a:ext uri="{FF2B5EF4-FFF2-40B4-BE49-F238E27FC236}">
                <a16:creationId xmlns:a16="http://schemas.microsoft.com/office/drawing/2014/main" id="{DAEA9910-178B-CEAD-967C-49CD20066AF5}"/>
              </a:ext>
            </a:extLst>
          </p:cNvPr>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Table Of Contents</a:t>
            </a:r>
            <a:endParaRPr sz="3600" dirty="0"/>
          </a:p>
        </p:txBody>
      </p:sp>
      <p:sp>
        <p:nvSpPr>
          <p:cNvPr id="266" name="Google Shape;266;p29">
            <a:extLst>
              <a:ext uri="{FF2B5EF4-FFF2-40B4-BE49-F238E27FC236}">
                <a16:creationId xmlns:a16="http://schemas.microsoft.com/office/drawing/2014/main" id="{30AFAE95-D7B6-D689-C469-3184EBE2CB9B}"/>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277" name="Google Shape;277;p29">
            <a:extLst>
              <a:ext uri="{FF2B5EF4-FFF2-40B4-BE49-F238E27FC236}">
                <a16:creationId xmlns:a16="http://schemas.microsoft.com/office/drawing/2014/main" id="{F5285ED7-8F75-18CE-96CE-8DFBE95E54DA}"/>
              </a:ext>
            </a:extLst>
          </p:cNvPr>
          <p:cNvGrpSpPr/>
          <p:nvPr/>
        </p:nvGrpSpPr>
        <p:grpSpPr>
          <a:xfrm>
            <a:off x="4724253" y="1164822"/>
            <a:ext cx="1711740" cy="312900"/>
            <a:chOff x="4908100" y="1436790"/>
            <a:chExt cx="1711740" cy="312900"/>
          </a:xfrm>
        </p:grpSpPr>
        <p:cxnSp>
          <p:nvCxnSpPr>
            <p:cNvPr id="278" name="Google Shape;278;p29">
              <a:extLst>
                <a:ext uri="{FF2B5EF4-FFF2-40B4-BE49-F238E27FC236}">
                  <a16:creationId xmlns:a16="http://schemas.microsoft.com/office/drawing/2014/main" id="{687E919D-3BD3-EFB0-B19F-68374EAD8AB8}"/>
                </a:ext>
              </a:extLst>
            </p:cNvPr>
            <p:cNvCxnSpPr>
              <a:cxnSpLocks/>
            </p:cNvCxnSpPr>
            <p:nvPr/>
          </p:nvCxnSpPr>
          <p:spPr>
            <a:xfrm>
              <a:off x="4908100" y="1593250"/>
              <a:ext cx="1508907" cy="0"/>
            </a:xfrm>
            <a:prstGeom prst="straightConnector1">
              <a:avLst/>
            </a:prstGeom>
            <a:noFill/>
            <a:ln w="9525" cap="flat" cmpd="sng">
              <a:solidFill>
                <a:schemeClr val="lt1"/>
              </a:solidFill>
              <a:prstDash val="solid"/>
              <a:round/>
              <a:headEnd type="none" w="sm" len="sm"/>
              <a:tailEnd type="none" w="sm" len="sm"/>
            </a:ln>
          </p:spPr>
        </p:cxnSp>
        <p:sp>
          <p:nvSpPr>
            <p:cNvPr id="280" name="Google Shape;280;p29">
              <a:extLst>
                <a:ext uri="{FF2B5EF4-FFF2-40B4-BE49-F238E27FC236}">
                  <a16:creationId xmlns:a16="http://schemas.microsoft.com/office/drawing/2014/main" id="{23D640FB-80F5-F8AE-27BE-6C6D016BC2CE}"/>
                </a:ext>
              </a:extLst>
            </p:cNvPr>
            <p:cNvSpPr/>
            <p:nvPr/>
          </p:nvSpPr>
          <p:spPr>
            <a:xfrm>
              <a:off x="639735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a:extLst>
                <a:ext uri="{FF2B5EF4-FFF2-40B4-BE49-F238E27FC236}">
                  <a16:creationId xmlns:a16="http://schemas.microsoft.com/office/drawing/2014/main" id="{1A687FA7-C763-2D13-1C38-106554C7628A}"/>
                </a:ext>
              </a:extLst>
            </p:cNvPr>
            <p:cNvSpPr txBox="1"/>
            <p:nvPr/>
          </p:nvSpPr>
          <p:spPr>
            <a:xfrm>
              <a:off x="637234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1</a:t>
              </a:r>
              <a:endParaRPr sz="800" dirty="0">
                <a:solidFill>
                  <a:schemeClr val="dk1"/>
                </a:solidFill>
                <a:latin typeface="Lexend Deca"/>
                <a:ea typeface="Lexend Deca"/>
                <a:cs typeface="Lexend Deca"/>
                <a:sym typeface="Lexend Deca"/>
              </a:endParaRPr>
            </a:p>
          </p:txBody>
        </p:sp>
      </p:grpSp>
      <p:grpSp>
        <p:nvGrpSpPr>
          <p:cNvPr id="56" name="Group 55">
            <a:extLst>
              <a:ext uri="{FF2B5EF4-FFF2-40B4-BE49-F238E27FC236}">
                <a16:creationId xmlns:a16="http://schemas.microsoft.com/office/drawing/2014/main" id="{828CEDDE-77C2-EBB5-3CF3-D3DD4A3F8C2D}"/>
              </a:ext>
            </a:extLst>
          </p:cNvPr>
          <p:cNvGrpSpPr/>
          <p:nvPr/>
        </p:nvGrpSpPr>
        <p:grpSpPr>
          <a:xfrm>
            <a:off x="2412603" y="1117214"/>
            <a:ext cx="4318793" cy="3944745"/>
            <a:chOff x="2412603" y="1117214"/>
            <a:chExt cx="4318793" cy="3944745"/>
          </a:xfrm>
        </p:grpSpPr>
        <p:grpSp>
          <p:nvGrpSpPr>
            <p:cNvPr id="39" name="Group 38">
              <a:extLst>
                <a:ext uri="{FF2B5EF4-FFF2-40B4-BE49-F238E27FC236}">
                  <a16:creationId xmlns:a16="http://schemas.microsoft.com/office/drawing/2014/main" id="{A6BBA512-29BC-DD7C-5C56-D84B7C71C43C}"/>
                </a:ext>
              </a:extLst>
            </p:cNvPr>
            <p:cNvGrpSpPr/>
            <p:nvPr/>
          </p:nvGrpSpPr>
          <p:grpSpPr>
            <a:xfrm>
              <a:off x="2412603" y="2825811"/>
              <a:ext cx="4318793" cy="2236148"/>
              <a:chOff x="2469886" y="3268151"/>
              <a:chExt cx="3514811" cy="1819869"/>
            </a:xfrm>
          </p:grpSpPr>
          <p:sp>
            <p:nvSpPr>
              <p:cNvPr id="40" name="Google Shape;283;p29">
                <a:extLst>
                  <a:ext uri="{FF2B5EF4-FFF2-40B4-BE49-F238E27FC236}">
                    <a16:creationId xmlns:a16="http://schemas.microsoft.com/office/drawing/2014/main" id="{846EDBA9-714B-D85E-358F-C8B1C4B97847}"/>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41" name="Google Shape;284;p29">
                <a:extLst>
                  <a:ext uri="{FF2B5EF4-FFF2-40B4-BE49-F238E27FC236}">
                    <a16:creationId xmlns:a16="http://schemas.microsoft.com/office/drawing/2014/main" id="{EE308894-A9F1-C56B-29DF-ADD782D75159}"/>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42" name="Google Shape;285;p29">
                <a:extLst>
                  <a:ext uri="{FF2B5EF4-FFF2-40B4-BE49-F238E27FC236}">
                    <a16:creationId xmlns:a16="http://schemas.microsoft.com/office/drawing/2014/main" id="{25ECD29F-6259-E26A-3689-BDF39F386B72}"/>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43" name="Group 42">
              <a:extLst>
                <a:ext uri="{FF2B5EF4-FFF2-40B4-BE49-F238E27FC236}">
                  <a16:creationId xmlns:a16="http://schemas.microsoft.com/office/drawing/2014/main" id="{E7BBB761-265A-F41C-CA30-36DEE96E37E1}"/>
                </a:ext>
              </a:extLst>
            </p:cNvPr>
            <p:cNvGrpSpPr/>
            <p:nvPr/>
          </p:nvGrpSpPr>
          <p:grpSpPr>
            <a:xfrm>
              <a:off x="3102265" y="1117214"/>
              <a:ext cx="2940847" cy="2724197"/>
              <a:chOff x="2137339" y="1130402"/>
              <a:chExt cx="4068281" cy="3768573"/>
            </a:xfrm>
          </p:grpSpPr>
          <p:grpSp>
            <p:nvGrpSpPr>
              <p:cNvPr id="28" name="Group 27">
                <a:extLst>
                  <a:ext uri="{FF2B5EF4-FFF2-40B4-BE49-F238E27FC236}">
                    <a16:creationId xmlns:a16="http://schemas.microsoft.com/office/drawing/2014/main" id="{8610AF26-05CC-FC90-E469-6F11BDB3AEDA}"/>
                  </a:ext>
                </a:extLst>
              </p:cNvPr>
              <p:cNvGrpSpPr/>
              <p:nvPr/>
            </p:nvGrpSpPr>
            <p:grpSpPr>
              <a:xfrm>
                <a:off x="2137339" y="2792535"/>
                <a:ext cx="4068281" cy="2106440"/>
                <a:chOff x="2469886" y="3268151"/>
                <a:chExt cx="3514811" cy="1819869"/>
              </a:xfrm>
            </p:grpSpPr>
            <p:sp>
              <p:nvSpPr>
                <p:cNvPr id="29" name="Google Shape;283;p29">
                  <a:extLst>
                    <a:ext uri="{FF2B5EF4-FFF2-40B4-BE49-F238E27FC236}">
                      <a16:creationId xmlns:a16="http://schemas.microsoft.com/office/drawing/2014/main" id="{49F340AA-97E4-CE68-E057-6EC6842DF8CC}"/>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30" name="Google Shape;284;p29">
                  <a:extLst>
                    <a:ext uri="{FF2B5EF4-FFF2-40B4-BE49-F238E27FC236}">
                      <a16:creationId xmlns:a16="http://schemas.microsoft.com/office/drawing/2014/main" id="{F3F1D88C-A689-FE0D-1428-6D057A8358DC}"/>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31" name="Google Shape;285;p29">
                  <a:extLst>
                    <a:ext uri="{FF2B5EF4-FFF2-40B4-BE49-F238E27FC236}">
                      <a16:creationId xmlns:a16="http://schemas.microsoft.com/office/drawing/2014/main" id="{38F6FCDB-AED2-6C76-B583-B9A356B21D0A}"/>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32" name="Group 31">
                <a:extLst>
                  <a:ext uri="{FF2B5EF4-FFF2-40B4-BE49-F238E27FC236}">
                    <a16:creationId xmlns:a16="http://schemas.microsoft.com/office/drawing/2014/main" id="{126B60C1-5FB2-CC31-57C8-9CC411631EF1}"/>
                  </a:ext>
                </a:extLst>
              </p:cNvPr>
              <p:cNvGrpSpPr/>
              <p:nvPr/>
            </p:nvGrpSpPr>
            <p:grpSpPr>
              <a:xfrm>
                <a:off x="2773653" y="1130402"/>
                <a:ext cx="2796962" cy="2598289"/>
                <a:chOff x="2354101" y="520124"/>
                <a:chExt cx="4013691" cy="3728592"/>
              </a:xfrm>
            </p:grpSpPr>
            <p:grpSp>
              <p:nvGrpSpPr>
                <p:cNvPr id="26" name="Group 25">
                  <a:extLst>
                    <a:ext uri="{FF2B5EF4-FFF2-40B4-BE49-F238E27FC236}">
                      <a16:creationId xmlns:a16="http://schemas.microsoft.com/office/drawing/2014/main" id="{3FE5C809-9CE6-E2C8-AA46-2935AF81AAF9}"/>
                    </a:ext>
                  </a:extLst>
                </p:cNvPr>
                <p:cNvGrpSpPr/>
                <p:nvPr/>
              </p:nvGrpSpPr>
              <p:grpSpPr>
                <a:xfrm>
                  <a:off x="2354101" y="2170541"/>
                  <a:ext cx="4013691" cy="2078175"/>
                  <a:chOff x="2469886" y="3268151"/>
                  <a:chExt cx="3514811" cy="1819869"/>
                </a:xfrm>
              </p:grpSpPr>
              <p:sp>
                <p:nvSpPr>
                  <p:cNvPr id="23" name="Google Shape;283;p29">
                    <a:extLst>
                      <a:ext uri="{FF2B5EF4-FFF2-40B4-BE49-F238E27FC236}">
                        <a16:creationId xmlns:a16="http://schemas.microsoft.com/office/drawing/2014/main" id="{83BD8F7E-3101-212B-C0C6-EC7449E30567}"/>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4" name="Google Shape;284;p29">
                    <a:extLst>
                      <a:ext uri="{FF2B5EF4-FFF2-40B4-BE49-F238E27FC236}">
                        <a16:creationId xmlns:a16="http://schemas.microsoft.com/office/drawing/2014/main" id="{CBD83E0C-4516-CF80-759E-35CEB4473CD7}"/>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5" name="Google Shape;285;p29">
                    <a:extLst>
                      <a:ext uri="{FF2B5EF4-FFF2-40B4-BE49-F238E27FC236}">
                        <a16:creationId xmlns:a16="http://schemas.microsoft.com/office/drawing/2014/main" id="{0944491C-8A3D-EDC3-FBED-C474F8ACB116}"/>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282" name="Google Shape;282;p29">
                  <a:extLst>
                    <a:ext uri="{FF2B5EF4-FFF2-40B4-BE49-F238E27FC236}">
                      <a16:creationId xmlns:a16="http://schemas.microsoft.com/office/drawing/2014/main" id="{B6ED7696-1465-EA2C-89CC-6EDD9E3CC573}"/>
                    </a:ext>
                  </a:extLst>
                </p:cNvPr>
                <p:cNvGrpSpPr/>
                <p:nvPr/>
              </p:nvGrpSpPr>
              <p:grpSpPr>
                <a:xfrm>
                  <a:off x="2987343" y="520124"/>
                  <a:ext cx="2748494" cy="2542984"/>
                  <a:chOff x="2991269" y="1153325"/>
                  <a:chExt cx="3514811" cy="3252002"/>
                </a:xfrm>
              </p:grpSpPr>
              <p:sp>
                <p:nvSpPr>
                  <p:cNvPr id="283" name="Google Shape;283;p29">
                    <a:extLst>
                      <a:ext uri="{FF2B5EF4-FFF2-40B4-BE49-F238E27FC236}">
                        <a16:creationId xmlns:a16="http://schemas.microsoft.com/office/drawing/2014/main" id="{52C8B838-3FAE-5AC9-D4F9-677C674C529F}"/>
                      </a:ext>
                    </a:extLst>
                  </p:cNvPr>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84" name="Google Shape;284;p29">
                    <a:extLst>
                      <a:ext uri="{FF2B5EF4-FFF2-40B4-BE49-F238E27FC236}">
                        <a16:creationId xmlns:a16="http://schemas.microsoft.com/office/drawing/2014/main" id="{F68B15D0-2FFE-646F-5D7C-1DB20E7EE422}"/>
                      </a:ext>
                    </a:extLst>
                  </p:cNvPr>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85" name="Google Shape;285;p29">
                    <a:extLst>
                      <a:ext uri="{FF2B5EF4-FFF2-40B4-BE49-F238E27FC236}">
                        <a16:creationId xmlns:a16="http://schemas.microsoft.com/office/drawing/2014/main" id="{5D0A0219-E784-544E-780F-5C25384B5240}"/>
                      </a:ext>
                    </a:extLst>
                  </p:cNvPr>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6" name="Google Shape;286;p29">
                    <a:extLst>
                      <a:ext uri="{FF2B5EF4-FFF2-40B4-BE49-F238E27FC236}">
                        <a16:creationId xmlns:a16="http://schemas.microsoft.com/office/drawing/2014/main" id="{C50DBAC9-38F9-19B4-C8BB-999D37BFE5B2}"/>
                      </a:ext>
                    </a:extLst>
                  </p:cNvPr>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87" name="Google Shape;287;p29">
                    <a:extLst>
                      <a:ext uri="{FF2B5EF4-FFF2-40B4-BE49-F238E27FC236}">
                        <a16:creationId xmlns:a16="http://schemas.microsoft.com/office/drawing/2014/main" id="{1AED27CC-AFF3-07D1-D4F9-957A70C35692}"/>
                      </a:ext>
                    </a:extLst>
                  </p:cNvPr>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88" name="Google Shape;288;p29">
                    <a:extLst>
                      <a:ext uri="{FF2B5EF4-FFF2-40B4-BE49-F238E27FC236}">
                        <a16:creationId xmlns:a16="http://schemas.microsoft.com/office/drawing/2014/main" id="{7B2BA089-01AA-9182-FF43-935D9AF08081}"/>
                      </a:ext>
                    </a:extLst>
                  </p:cNvPr>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txBody>
                  <a:bodyPr/>
                  <a:lstStyle/>
                  <a:p>
                    <a:endParaRPr lang="en-US" dirty="0"/>
                  </a:p>
                </p:txBody>
              </p:sp>
              <p:sp>
                <p:nvSpPr>
                  <p:cNvPr id="289" name="Google Shape;289;p29">
                    <a:extLst>
                      <a:ext uri="{FF2B5EF4-FFF2-40B4-BE49-F238E27FC236}">
                        <a16:creationId xmlns:a16="http://schemas.microsoft.com/office/drawing/2014/main" id="{D3430517-CB6C-EC29-24A9-74AAA650ABDA}"/>
                      </a:ext>
                    </a:extLst>
                  </p:cNvPr>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0" name="Google Shape;290;p29">
                    <a:extLst>
                      <a:ext uri="{FF2B5EF4-FFF2-40B4-BE49-F238E27FC236}">
                        <a16:creationId xmlns:a16="http://schemas.microsoft.com/office/drawing/2014/main" id="{7DDB29BA-ECC1-C7B9-FE39-CF5BEA08D143}"/>
                      </a:ext>
                    </a:extLst>
                  </p:cNvPr>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grpSp>
        </p:grpSp>
      </p:grpSp>
      <p:sp>
        <p:nvSpPr>
          <p:cNvPr id="263" name="Google Shape;150;p22">
            <a:extLst>
              <a:ext uri="{FF2B5EF4-FFF2-40B4-BE49-F238E27FC236}">
                <a16:creationId xmlns:a16="http://schemas.microsoft.com/office/drawing/2014/main" id="{66A400D0-FFC7-F73A-0571-0B4D698CFC5F}"/>
              </a:ext>
            </a:extLst>
          </p:cNvPr>
          <p:cNvSpPr txBox="1">
            <a:spLocks/>
          </p:cNvSpPr>
          <p:nvPr/>
        </p:nvSpPr>
        <p:spPr>
          <a:xfrm>
            <a:off x="6594950" y="1164821"/>
            <a:ext cx="1146289" cy="25481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Introduction</a:t>
            </a:r>
            <a:endParaRPr lang="en-US" sz="2000" b="0" dirty="0"/>
          </a:p>
        </p:txBody>
      </p:sp>
      <p:grpSp>
        <p:nvGrpSpPr>
          <p:cNvPr id="2" name="Google Shape;272;p29">
            <a:extLst>
              <a:ext uri="{FF2B5EF4-FFF2-40B4-BE49-F238E27FC236}">
                <a16:creationId xmlns:a16="http://schemas.microsoft.com/office/drawing/2014/main" id="{83FE2D4A-C158-1805-C40B-14030D087E98}"/>
              </a:ext>
            </a:extLst>
          </p:cNvPr>
          <p:cNvGrpSpPr/>
          <p:nvPr/>
        </p:nvGrpSpPr>
        <p:grpSpPr>
          <a:xfrm>
            <a:off x="3049997" y="1528094"/>
            <a:ext cx="1132559" cy="312900"/>
            <a:chOff x="2498491" y="2373759"/>
            <a:chExt cx="1132559" cy="312900"/>
          </a:xfrm>
        </p:grpSpPr>
        <p:cxnSp>
          <p:nvCxnSpPr>
            <p:cNvPr id="4" name="Google Shape;274;p29">
              <a:extLst>
                <a:ext uri="{FF2B5EF4-FFF2-40B4-BE49-F238E27FC236}">
                  <a16:creationId xmlns:a16="http://schemas.microsoft.com/office/drawing/2014/main" id="{7D54018C-7CF6-E32E-73A7-BB52FF55031E}"/>
                </a:ext>
              </a:extLst>
            </p:cNvPr>
            <p:cNvCxnSpPr>
              <a:cxnSpLocks/>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5" name="Google Shape;275;p29">
              <a:extLst>
                <a:ext uri="{FF2B5EF4-FFF2-40B4-BE49-F238E27FC236}">
                  <a16:creationId xmlns:a16="http://schemas.microsoft.com/office/drawing/2014/main" id="{35EBE8ED-E596-F97B-1827-BD250952007F}"/>
                </a:ext>
              </a:extLst>
            </p:cNvPr>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9">
              <a:extLst>
                <a:ext uri="{FF2B5EF4-FFF2-40B4-BE49-F238E27FC236}">
                  <a16:creationId xmlns:a16="http://schemas.microsoft.com/office/drawing/2014/main" id="{7466B33F-A554-679A-5177-9C391516F82B}"/>
                </a:ext>
              </a:extLst>
            </p:cNvPr>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sp>
        <p:nvSpPr>
          <p:cNvPr id="7" name="Google Shape;111;p19">
            <a:extLst>
              <a:ext uri="{FF2B5EF4-FFF2-40B4-BE49-F238E27FC236}">
                <a16:creationId xmlns:a16="http://schemas.microsoft.com/office/drawing/2014/main" id="{B8CB6C79-CF72-012C-032C-9FFF1D74DEB3}"/>
              </a:ext>
            </a:extLst>
          </p:cNvPr>
          <p:cNvSpPr txBox="1">
            <a:spLocks/>
          </p:cNvSpPr>
          <p:nvPr/>
        </p:nvSpPr>
        <p:spPr>
          <a:xfrm>
            <a:off x="1609393" y="1566637"/>
            <a:ext cx="1996440" cy="386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Data</a:t>
            </a:r>
            <a:r>
              <a:rPr lang="en-US" sz="1400" dirty="0"/>
              <a:t> </a:t>
            </a:r>
            <a:r>
              <a:rPr lang="en-US" sz="1400" b="0" dirty="0"/>
              <a:t>Collection</a:t>
            </a:r>
          </a:p>
        </p:txBody>
      </p:sp>
      <p:grpSp>
        <p:nvGrpSpPr>
          <p:cNvPr id="3" name="Google Shape;267;p29">
            <a:extLst>
              <a:ext uri="{FF2B5EF4-FFF2-40B4-BE49-F238E27FC236}">
                <a16:creationId xmlns:a16="http://schemas.microsoft.com/office/drawing/2014/main" id="{5FE362A3-0F9B-1D99-C100-A7ADCB721EB3}"/>
              </a:ext>
            </a:extLst>
          </p:cNvPr>
          <p:cNvGrpSpPr/>
          <p:nvPr/>
        </p:nvGrpSpPr>
        <p:grpSpPr>
          <a:xfrm>
            <a:off x="5175013" y="1824264"/>
            <a:ext cx="977874" cy="312900"/>
            <a:chOff x="5668643" y="3156109"/>
            <a:chExt cx="977874" cy="312900"/>
          </a:xfrm>
        </p:grpSpPr>
        <p:cxnSp>
          <p:nvCxnSpPr>
            <p:cNvPr id="8" name="Google Shape;268;p29">
              <a:extLst>
                <a:ext uri="{FF2B5EF4-FFF2-40B4-BE49-F238E27FC236}">
                  <a16:creationId xmlns:a16="http://schemas.microsoft.com/office/drawing/2014/main" id="{E698F56E-2CDC-0307-9C95-285B010A6EED}"/>
                </a:ext>
              </a:extLst>
            </p:cNvPr>
            <p:cNvCxnSpPr>
              <a:cxnSpLocks/>
            </p:cNvCxnSpPr>
            <p:nvPr/>
          </p:nvCxnSpPr>
          <p:spPr>
            <a:xfrm>
              <a:off x="5668643" y="3312550"/>
              <a:ext cx="951382" cy="0"/>
            </a:xfrm>
            <a:prstGeom prst="straightConnector1">
              <a:avLst/>
            </a:prstGeom>
            <a:noFill/>
            <a:ln w="9525" cap="flat" cmpd="sng">
              <a:solidFill>
                <a:schemeClr val="lt1"/>
              </a:solidFill>
              <a:prstDash val="solid"/>
              <a:round/>
              <a:headEnd type="none" w="sm" len="sm"/>
              <a:tailEnd type="none" w="sm" len="sm"/>
            </a:ln>
          </p:spPr>
        </p:cxnSp>
        <p:sp>
          <p:nvSpPr>
            <p:cNvPr id="10" name="Google Shape;270;p29">
              <a:extLst>
                <a:ext uri="{FF2B5EF4-FFF2-40B4-BE49-F238E27FC236}">
                  <a16:creationId xmlns:a16="http://schemas.microsoft.com/office/drawing/2014/main" id="{5097F081-4ED9-5DE7-3B10-8B252090454E}"/>
                </a:ext>
              </a:extLst>
            </p:cNvPr>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1;p29">
              <a:extLst>
                <a:ext uri="{FF2B5EF4-FFF2-40B4-BE49-F238E27FC236}">
                  <a16:creationId xmlns:a16="http://schemas.microsoft.com/office/drawing/2014/main" id="{514AF5DA-57A5-2DF9-5CC0-66BE9EF4A661}"/>
                </a:ext>
              </a:extLst>
            </p:cNvPr>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3</a:t>
              </a:r>
              <a:endParaRPr sz="800" dirty="0">
                <a:solidFill>
                  <a:schemeClr val="dk1"/>
                </a:solidFill>
                <a:latin typeface="Lexend Deca"/>
                <a:ea typeface="Lexend Deca"/>
                <a:cs typeface="Lexend Deca"/>
                <a:sym typeface="Lexend Deca"/>
              </a:endParaRPr>
            </a:p>
          </p:txBody>
        </p:sp>
      </p:grpSp>
      <p:sp>
        <p:nvSpPr>
          <p:cNvPr id="12" name="Google Shape;94;p17">
            <a:extLst>
              <a:ext uri="{FF2B5EF4-FFF2-40B4-BE49-F238E27FC236}">
                <a16:creationId xmlns:a16="http://schemas.microsoft.com/office/drawing/2014/main" id="{0D93F09A-6385-D78E-13E0-1E5929B95CDD}"/>
              </a:ext>
            </a:extLst>
          </p:cNvPr>
          <p:cNvSpPr txBox="1">
            <a:spLocks noGrp="1"/>
          </p:cNvSpPr>
          <p:nvPr/>
        </p:nvSpPr>
        <p:spPr>
          <a:xfrm>
            <a:off x="6312243" y="2017096"/>
            <a:ext cx="1856397" cy="27529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pPr marL="0" lvl="0" indent="0" algn="l" rtl="0">
              <a:spcBef>
                <a:spcPts val="0"/>
              </a:spcBef>
              <a:spcAft>
                <a:spcPts val="0"/>
              </a:spcAft>
              <a:buNone/>
            </a:pPr>
            <a:r>
              <a:rPr lang="en-US" sz="1400" b="0" dirty="0">
                <a:sym typeface="Muli"/>
              </a:rPr>
              <a:t>YOLOv8 Model Training</a:t>
            </a:r>
          </a:p>
        </p:txBody>
      </p:sp>
      <p:grpSp>
        <p:nvGrpSpPr>
          <p:cNvPr id="9" name="Google Shape;272;p29">
            <a:extLst>
              <a:ext uri="{FF2B5EF4-FFF2-40B4-BE49-F238E27FC236}">
                <a16:creationId xmlns:a16="http://schemas.microsoft.com/office/drawing/2014/main" id="{BC092CB0-A70E-363D-6AF3-EE23AB071989}"/>
              </a:ext>
            </a:extLst>
          </p:cNvPr>
          <p:cNvGrpSpPr/>
          <p:nvPr/>
        </p:nvGrpSpPr>
        <p:grpSpPr>
          <a:xfrm>
            <a:off x="2839522" y="2225426"/>
            <a:ext cx="862624" cy="312900"/>
            <a:chOff x="2498491" y="2373759"/>
            <a:chExt cx="862624" cy="312900"/>
          </a:xfrm>
        </p:grpSpPr>
        <p:cxnSp>
          <p:nvCxnSpPr>
            <p:cNvPr id="13" name="Google Shape;274;p29">
              <a:extLst>
                <a:ext uri="{FF2B5EF4-FFF2-40B4-BE49-F238E27FC236}">
                  <a16:creationId xmlns:a16="http://schemas.microsoft.com/office/drawing/2014/main" id="{0701B337-71C0-EC0B-27D6-3FF4E4BAAC24}"/>
                </a:ext>
              </a:extLst>
            </p:cNvPr>
            <p:cNvCxnSpPr>
              <a:cxnSpLocks/>
            </p:cNvCxnSpPr>
            <p:nvPr/>
          </p:nvCxnSpPr>
          <p:spPr>
            <a:xfrm flipH="1">
              <a:off x="2587350" y="2530200"/>
              <a:ext cx="773765" cy="6150"/>
            </a:xfrm>
            <a:prstGeom prst="straightConnector1">
              <a:avLst/>
            </a:prstGeom>
            <a:noFill/>
            <a:ln w="9525" cap="flat" cmpd="sng">
              <a:solidFill>
                <a:schemeClr val="lt1"/>
              </a:solidFill>
              <a:prstDash val="solid"/>
              <a:round/>
              <a:headEnd type="none" w="sm" len="sm"/>
              <a:tailEnd type="none" w="sm" len="sm"/>
            </a:ln>
          </p:spPr>
        </p:cxnSp>
        <p:sp>
          <p:nvSpPr>
            <p:cNvPr id="14" name="Google Shape;275;p29">
              <a:extLst>
                <a:ext uri="{FF2B5EF4-FFF2-40B4-BE49-F238E27FC236}">
                  <a16:creationId xmlns:a16="http://schemas.microsoft.com/office/drawing/2014/main" id="{E9EB59DA-6612-FE89-70D7-1A8BA2378AE3}"/>
                </a:ext>
              </a:extLst>
            </p:cNvPr>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6;p29">
              <a:extLst>
                <a:ext uri="{FF2B5EF4-FFF2-40B4-BE49-F238E27FC236}">
                  <a16:creationId xmlns:a16="http://schemas.microsoft.com/office/drawing/2014/main" id="{27DEFB43-544D-26F6-AB71-DD5CCB357483}"/>
                </a:ext>
              </a:extLst>
            </p:cNvPr>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4</a:t>
              </a:r>
              <a:endParaRPr sz="800" dirty="0">
                <a:solidFill>
                  <a:schemeClr val="dk1"/>
                </a:solidFill>
                <a:latin typeface="Lexend Deca"/>
                <a:ea typeface="Lexend Deca"/>
                <a:cs typeface="Lexend Deca"/>
                <a:sym typeface="Lexend Deca"/>
              </a:endParaRPr>
            </a:p>
          </p:txBody>
        </p:sp>
      </p:grpSp>
      <p:sp>
        <p:nvSpPr>
          <p:cNvPr id="16" name="Google Shape;141;p21">
            <a:extLst>
              <a:ext uri="{FF2B5EF4-FFF2-40B4-BE49-F238E27FC236}">
                <a16:creationId xmlns:a16="http://schemas.microsoft.com/office/drawing/2014/main" id="{E50A20E5-92DC-CBE0-38F3-28F3438F0A82}"/>
              </a:ext>
            </a:extLst>
          </p:cNvPr>
          <p:cNvSpPr txBox="1">
            <a:spLocks/>
          </p:cNvSpPr>
          <p:nvPr/>
        </p:nvSpPr>
        <p:spPr>
          <a:xfrm>
            <a:off x="420482" y="2159358"/>
            <a:ext cx="2458143" cy="51510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Applying YOLOv8 Model on Real-time Camera</a:t>
            </a:r>
          </a:p>
        </p:txBody>
      </p:sp>
      <p:grpSp>
        <p:nvGrpSpPr>
          <p:cNvPr id="17" name="Google Shape;267;p29">
            <a:extLst>
              <a:ext uri="{FF2B5EF4-FFF2-40B4-BE49-F238E27FC236}">
                <a16:creationId xmlns:a16="http://schemas.microsoft.com/office/drawing/2014/main" id="{EC90E574-1A59-DC19-90F5-CEC138545A6B}"/>
              </a:ext>
            </a:extLst>
          </p:cNvPr>
          <p:cNvGrpSpPr/>
          <p:nvPr/>
        </p:nvGrpSpPr>
        <p:grpSpPr>
          <a:xfrm>
            <a:off x="5843582" y="2805802"/>
            <a:ext cx="573234" cy="312900"/>
            <a:chOff x="6087336" y="3156109"/>
            <a:chExt cx="559181" cy="312900"/>
          </a:xfrm>
        </p:grpSpPr>
        <p:cxnSp>
          <p:nvCxnSpPr>
            <p:cNvPr id="18" name="Google Shape;268;p29">
              <a:extLst>
                <a:ext uri="{FF2B5EF4-FFF2-40B4-BE49-F238E27FC236}">
                  <a16:creationId xmlns:a16="http://schemas.microsoft.com/office/drawing/2014/main" id="{376CF506-A7C9-019A-68D5-5CD720135B44}"/>
                </a:ext>
              </a:extLst>
            </p:cNvPr>
            <p:cNvCxnSpPr>
              <a:cxnSpLocks/>
            </p:cNvCxnSpPr>
            <p:nvPr/>
          </p:nvCxnSpPr>
          <p:spPr>
            <a:xfrm>
              <a:off x="6087336" y="3312550"/>
              <a:ext cx="532688" cy="0"/>
            </a:xfrm>
            <a:prstGeom prst="straightConnector1">
              <a:avLst/>
            </a:prstGeom>
            <a:noFill/>
            <a:ln w="9525" cap="flat" cmpd="sng">
              <a:solidFill>
                <a:schemeClr val="lt1"/>
              </a:solidFill>
              <a:prstDash val="solid"/>
              <a:round/>
              <a:headEnd type="none" w="sm" len="sm"/>
              <a:tailEnd type="none" w="sm" len="sm"/>
            </a:ln>
          </p:spPr>
        </p:cxnSp>
        <p:sp>
          <p:nvSpPr>
            <p:cNvPr id="20" name="Google Shape;270;p29">
              <a:extLst>
                <a:ext uri="{FF2B5EF4-FFF2-40B4-BE49-F238E27FC236}">
                  <a16:creationId xmlns:a16="http://schemas.microsoft.com/office/drawing/2014/main" id="{4E1B5C24-2BE8-7212-DD04-77FC08668B88}"/>
                </a:ext>
              </a:extLst>
            </p:cNvPr>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1;p29">
              <a:extLst>
                <a:ext uri="{FF2B5EF4-FFF2-40B4-BE49-F238E27FC236}">
                  <a16:creationId xmlns:a16="http://schemas.microsoft.com/office/drawing/2014/main" id="{524F1862-837E-A534-9F5E-E0284618B281}"/>
                </a:ext>
              </a:extLst>
            </p:cNvPr>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5</a:t>
              </a:r>
              <a:endParaRPr sz="800" dirty="0">
                <a:solidFill>
                  <a:schemeClr val="dk1"/>
                </a:solidFill>
                <a:latin typeface="Lexend Deca"/>
                <a:ea typeface="Lexend Deca"/>
                <a:cs typeface="Lexend Deca"/>
                <a:sym typeface="Lexend Deca"/>
              </a:endParaRPr>
            </a:p>
          </p:txBody>
        </p:sp>
      </p:grpSp>
      <p:sp>
        <p:nvSpPr>
          <p:cNvPr id="22" name="Google Shape;141;p21">
            <a:extLst>
              <a:ext uri="{FF2B5EF4-FFF2-40B4-BE49-F238E27FC236}">
                <a16:creationId xmlns:a16="http://schemas.microsoft.com/office/drawing/2014/main" id="{98E837FC-89FA-8AFB-0AEC-FA2F4F96C6C2}"/>
              </a:ext>
            </a:extLst>
          </p:cNvPr>
          <p:cNvSpPr txBox="1">
            <a:spLocks/>
          </p:cNvSpPr>
          <p:nvPr/>
        </p:nvSpPr>
        <p:spPr>
          <a:xfrm>
            <a:off x="6462867" y="2805802"/>
            <a:ext cx="2690331" cy="46598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Distance Estimation Algorithm Implementation</a:t>
            </a:r>
          </a:p>
        </p:txBody>
      </p:sp>
      <p:grpSp>
        <p:nvGrpSpPr>
          <p:cNvPr id="19" name="Google Shape;272;p29">
            <a:extLst>
              <a:ext uri="{FF2B5EF4-FFF2-40B4-BE49-F238E27FC236}">
                <a16:creationId xmlns:a16="http://schemas.microsoft.com/office/drawing/2014/main" id="{35855603-B5F5-DB54-D352-FB9961BF3454}"/>
              </a:ext>
            </a:extLst>
          </p:cNvPr>
          <p:cNvGrpSpPr/>
          <p:nvPr/>
        </p:nvGrpSpPr>
        <p:grpSpPr>
          <a:xfrm>
            <a:off x="1905882" y="3571644"/>
            <a:ext cx="818774" cy="312900"/>
            <a:chOff x="2498491" y="2373759"/>
            <a:chExt cx="818774" cy="312900"/>
          </a:xfrm>
        </p:grpSpPr>
        <p:cxnSp>
          <p:nvCxnSpPr>
            <p:cNvPr id="33" name="Google Shape;274;p29">
              <a:extLst>
                <a:ext uri="{FF2B5EF4-FFF2-40B4-BE49-F238E27FC236}">
                  <a16:creationId xmlns:a16="http://schemas.microsoft.com/office/drawing/2014/main" id="{6137578B-BCB2-F297-35A5-379D354D8F6C}"/>
                </a:ext>
              </a:extLst>
            </p:cNvPr>
            <p:cNvCxnSpPr>
              <a:cxnSpLocks/>
            </p:cNvCxnSpPr>
            <p:nvPr/>
          </p:nvCxnSpPr>
          <p:spPr>
            <a:xfrm flipH="1">
              <a:off x="2587350" y="2536350"/>
              <a:ext cx="729915" cy="0"/>
            </a:xfrm>
            <a:prstGeom prst="straightConnector1">
              <a:avLst/>
            </a:prstGeom>
            <a:noFill/>
            <a:ln w="9525" cap="flat" cmpd="sng">
              <a:solidFill>
                <a:schemeClr val="lt1"/>
              </a:solidFill>
              <a:prstDash val="solid"/>
              <a:round/>
              <a:headEnd type="none" w="sm" len="sm"/>
              <a:tailEnd type="none" w="sm" len="sm"/>
            </a:ln>
          </p:spPr>
        </p:cxnSp>
        <p:sp>
          <p:nvSpPr>
            <p:cNvPr id="34" name="Google Shape;275;p29">
              <a:extLst>
                <a:ext uri="{FF2B5EF4-FFF2-40B4-BE49-F238E27FC236}">
                  <a16:creationId xmlns:a16="http://schemas.microsoft.com/office/drawing/2014/main" id="{83448C45-5081-6D75-089F-230EBB9D138C}"/>
                </a:ext>
              </a:extLst>
            </p:cNvPr>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6;p29">
              <a:extLst>
                <a:ext uri="{FF2B5EF4-FFF2-40B4-BE49-F238E27FC236}">
                  <a16:creationId xmlns:a16="http://schemas.microsoft.com/office/drawing/2014/main" id="{BFCB9F3A-AC11-56BF-ADA8-68758F6173F8}"/>
                </a:ext>
              </a:extLst>
            </p:cNvPr>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6</a:t>
              </a:r>
              <a:endParaRPr sz="800" dirty="0">
                <a:solidFill>
                  <a:schemeClr val="dk1"/>
                </a:solidFill>
                <a:latin typeface="Lexend Deca"/>
                <a:ea typeface="Lexend Deca"/>
                <a:cs typeface="Lexend Deca"/>
                <a:sym typeface="Lexend Deca"/>
              </a:endParaRPr>
            </a:p>
          </p:txBody>
        </p:sp>
      </p:grpSp>
      <p:sp>
        <p:nvSpPr>
          <p:cNvPr id="36" name="Google Shape;94;p17">
            <a:extLst>
              <a:ext uri="{FF2B5EF4-FFF2-40B4-BE49-F238E27FC236}">
                <a16:creationId xmlns:a16="http://schemas.microsoft.com/office/drawing/2014/main" id="{554C6D8A-4BEF-43F7-CECA-4820AC2233CD}"/>
              </a:ext>
            </a:extLst>
          </p:cNvPr>
          <p:cNvSpPr txBox="1">
            <a:spLocks/>
          </p:cNvSpPr>
          <p:nvPr/>
        </p:nvSpPr>
        <p:spPr>
          <a:xfrm>
            <a:off x="351253" y="3617360"/>
            <a:ext cx="1554124" cy="41974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sym typeface="Muli"/>
              </a:rPr>
              <a:t>Integration of All Components</a:t>
            </a:r>
          </a:p>
        </p:txBody>
      </p:sp>
    </p:spTree>
    <p:extLst>
      <p:ext uri="{BB962C8B-B14F-4D97-AF65-F5344CB8AC3E}">
        <p14:creationId xmlns:p14="http://schemas.microsoft.com/office/powerpoint/2010/main" val="3472182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ABC3ABE8-446C-7BBC-77CC-15A27D991989}"/>
            </a:ext>
          </a:extLst>
        </p:cNvPr>
        <p:cNvGrpSpPr/>
        <p:nvPr/>
      </p:nvGrpSpPr>
      <p:grpSpPr>
        <a:xfrm>
          <a:off x="0" y="0"/>
          <a:ext cx="0" cy="0"/>
          <a:chOff x="0" y="0"/>
          <a:chExt cx="0" cy="0"/>
        </a:xfrm>
      </p:grpSpPr>
      <p:sp>
        <p:nvSpPr>
          <p:cNvPr id="265" name="Google Shape;265;p29">
            <a:extLst>
              <a:ext uri="{FF2B5EF4-FFF2-40B4-BE49-F238E27FC236}">
                <a16:creationId xmlns:a16="http://schemas.microsoft.com/office/drawing/2014/main" id="{D991339B-0DFF-9FC7-FADA-A2C6A281A333}"/>
              </a:ext>
            </a:extLst>
          </p:cNvPr>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Table Of Contents</a:t>
            </a:r>
            <a:endParaRPr sz="3600" dirty="0"/>
          </a:p>
        </p:txBody>
      </p:sp>
      <p:sp>
        <p:nvSpPr>
          <p:cNvPr id="266" name="Google Shape;266;p29">
            <a:extLst>
              <a:ext uri="{FF2B5EF4-FFF2-40B4-BE49-F238E27FC236}">
                <a16:creationId xmlns:a16="http://schemas.microsoft.com/office/drawing/2014/main" id="{A070BAF0-C1FA-9A63-F335-95EC42D9F42E}"/>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77" name="Google Shape;277;p29">
            <a:extLst>
              <a:ext uri="{FF2B5EF4-FFF2-40B4-BE49-F238E27FC236}">
                <a16:creationId xmlns:a16="http://schemas.microsoft.com/office/drawing/2014/main" id="{90F9831F-88CC-2CDD-E1CD-D8E1283125A0}"/>
              </a:ext>
            </a:extLst>
          </p:cNvPr>
          <p:cNvGrpSpPr/>
          <p:nvPr/>
        </p:nvGrpSpPr>
        <p:grpSpPr>
          <a:xfrm>
            <a:off x="4724253" y="1164822"/>
            <a:ext cx="1711740" cy="312900"/>
            <a:chOff x="4908100" y="1436790"/>
            <a:chExt cx="1711740" cy="312900"/>
          </a:xfrm>
        </p:grpSpPr>
        <p:cxnSp>
          <p:nvCxnSpPr>
            <p:cNvPr id="278" name="Google Shape;278;p29">
              <a:extLst>
                <a:ext uri="{FF2B5EF4-FFF2-40B4-BE49-F238E27FC236}">
                  <a16:creationId xmlns:a16="http://schemas.microsoft.com/office/drawing/2014/main" id="{F091AC81-10BC-DF54-EFBE-3407632A16FF}"/>
                </a:ext>
              </a:extLst>
            </p:cNvPr>
            <p:cNvCxnSpPr>
              <a:cxnSpLocks/>
            </p:cNvCxnSpPr>
            <p:nvPr/>
          </p:nvCxnSpPr>
          <p:spPr>
            <a:xfrm>
              <a:off x="4908100" y="1593250"/>
              <a:ext cx="1508907" cy="0"/>
            </a:xfrm>
            <a:prstGeom prst="straightConnector1">
              <a:avLst/>
            </a:prstGeom>
            <a:noFill/>
            <a:ln w="9525" cap="flat" cmpd="sng">
              <a:solidFill>
                <a:schemeClr val="lt1"/>
              </a:solidFill>
              <a:prstDash val="solid"/>
              <a:round/>
              <a:headEnd type="none" w="sm" len="sm"/>
              <a:tailEnd type="none" w="sm" len="sm"/>
            </a:ln>
          </p:spPr>
        </p:cxnSp>
        <p:sp>
          <p:nvSpPr>
            <p:cNvPr id="280" name="Google Shape;280;p29">
              <a:extLst>
                <a:ext uri="{FF2B5EF4-FFF2-40B4-BE49-F238E27FC236}">
                  <a16:creationId xmlns:a16="http://schemas.microsoft.com/office/drawing/2014/main" id="{891CB269-4EF9-7E7B-56BA-CE5588D5D979}"/>
                </a:ext>
              </a:extLst>
            </p:cNvPr>
            <p:cNvSpPr/>
            <p:nvPr/>
          </p:nvSpPr>
          <p:spPr>
            <a:xfrm>
              <a:off x="639735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a:extLst>
                <a:ext uri="{FF2B5EF4-FFF2-40B4-BE49-F238E27FC236}">
                  <a16:creationId xmlns:a16="http://schemas.microsoft.com/office/drawing/2014/main" id="{63910EE0-3CCD-EFBB-BCA7-00CB29864C86}"/>
                </a:ext>
              </a:extLst>
            </p:cNvPr>
            <p:cNvSpPr txBox="1"/>
            <p:nvPr/>
          </p:nvSpPr>
          <p:spPr>
            <a:xfrm>
              <a:off x="637234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1</a:t>
              </a:r>
              <a:endParaRPr sz="800" dirty="0">
                <a:solidFill>
                  <a:schemeClr val="dk1"/>
                </a:solidFill>
                <a:latin typeface="Lexend Deca"/>
                <a:ea typeface="Lexend Deca"/>
                <a:cs typeface="Lexend Deca"/>
                <a:sym typeface="Lexend Deca"/>
              </a:endParaRPr>
            </a:p>
          </p:txBody>
        </p:sp>
      </p:grpSp>
      <p:grpSp>
        <p:nvGrpSpPr>
          <p:cNvPr id="56" name="Group 55">
            <a:extLst>
              <a:ext uri="{FF2B5EF4-FFF2-40B4-BE49-F238E27FC236}">
                <a16:creationId xmlns:a16="http://schemas.microsoft.com/office/drawing/2014/main" id="{3ABB5633-DB4B-4731-67B3-502D022C1277}"/>
              </a:ext>
            </a:extLst>
          </p:cNvPr>
          <p:cNvGrpSpPr/>
          <p:nvPr/>
        </p:nvGrpSpPr>
        <p:grpSpPr>
          <a:xfrm>
            <a:off x="2412603" y="1117214"/>
            <a:ext cx="4318793" cy="3944745"/>
            <a:chOff x="2412603" y="1117214"/>
            <a:chExt cx="4318793" cy="3944745"/>
          </a:xfrm>
        </p:grpSpPr>
        <p:grpSp>
          <p:nvGrpSpPr>
            <p:cNvPr id="39" name="Group 38">
              <a:extLst>
                <a:ext uri="{FF2B5EF4-FFF2-40B4-BE49-F238E27FC236}">
                  <a16:creationId xmlns:a16="http://schemas.microsoft.com/office/drawing/2014/main" id="{5940E411-0331-E1EB-00F9-B1D267D4883D}"/>
                </a:ext>
              </a:extLst>
            </p:cNvPr>
            <p:cNvGrpSpPr/>
            <p:nvPr/>
          </p:nvGrpSpPr>
          <p:grpSpPr>
            <a:xfrm>
              <a:off x="2412603" y="2825811"/>
              <a:ext cx="4318793" cy="2236148"/>
              <a:chOff x="2469886" y="3268151"/>
              <a:chExt cx="3514811" cy="1819869"/>
            </a:xfrm>
          </p:grpSpPr>
          <p:sp>
            <p:nvSpPr>
              <p:cNvPr id="40" name="Google Shape;283;p29">
                <a:extLst>
                  <a:ext uri="{FF2B5EF4-FFF2-40B4-BE49-F238E27FC236}">
                    <a16:creationId xmlns:a16="http://schemas.microsoft.com/office/drawing/2014/main" id="{F924D573-09D0-98BA-92AA-0FDBB3E5748F}"/>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41" name="Google Shape;284;p29">
                <a:extLst>
                  <a:ext uri="{FF2B5EF4-FFF2-40B4-BE49-F238E27FC236}">
                    <a16:creationId xmlns:a16="http://schemas.microsoft.com/office/drawing/2014/main" id="{8EA68442-FB63-E1EC-A575-0E165BF009DC}"/>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42" name="Google Shape;285;p29">
                <a:extLst>
                  <a:ext uri="{FF2B5EF4-FFF2-40B4-BE49-F238E27FC236}">
                    <a16:creationId xmlns:a16="http://schemas.microsoft.com/office/drawing/2014/main" id="{9A9E19F5-2C74-AC36-5657-14B7FD624AC1}"/>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43" name="Group 42">
              <a:extLst>
                <a:ext uri="{FF2B5EF4-FFF2-40B4-BE49-F238E27FC236}">
                  <a16:creationId xmlns:a16="http://schemas.microsoft.com/office/drawing/2014/main" id="{584A8D6A-96CE-B695-66EF-AA7450EB512C}"/>
                </a:ext>
              </a:extLst>
            </p:cNvPr>
            <p:cNvGrpSpPr/>
            <p:nvPr/>
          </p:nvGrpSpPr>
          <p:grpSpPr>
            <a:xfrm>
              <a:off x="3102265" y="1117214"/>
              <a:ext cx="2940847" cy="2724197"/>
              <a:chOff x="2137339" y="1130402"/>
              <a:chExt cx="4068281" cy="3768573"/>
            </a:xfrm>
          </p:grpSpPr>
          <p:grpSp>
            <p:nvGrpSpPr>
              <p:cNvPr id="28" name="Group 27">
                <a:extLst>
                  <a:ext uri="{FF2B5EF4-FFF2-40B4-BE49-F238E27FC236}">
                    <a16:creationId xmlns:a16="http://schemas.microsoft.com/office/drawing/2014/main" id="{C7D9E69C-337A-8DE8-B5AE-8065E95B5501}"/>
                  </a:ext>
                </a:extLst>
              </p:cNvPr>
              <p:cNvGrpSpPr/>
              <p:nvPr/>
            </p:nvGrpSpPr>
            <p:grpSpPr>
              <a:xfrm>
                <a:off x="2137339" y="2792535"/>
                <a:ext cx="4068281" cy="2106440"/>
                <a:chOff x="2469886" y="3268151"/>
                <a:chExt cx="3514811" cy="1819869"/>
              </a:xfrm>
            </p:grpSpPr>
            <p:sp>
              <p:nvSpPr>
                <p:cNvPr id="29" name="Google Shape;283;p29">
                  <a:extLst>
                    <a:ext uri="{FF2B5EF4-FFF2-40B4-BE49-F238E27FC236}">
                      <a16:creationId xmlns:a16="http://schemas.microsoft.com/office/drawing/2014/main" id="{63458D32-1840-1024-1AE3-601B783CB108}"/>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30" name="Google Shape;284;p29">
                  <a:extLst>
                    <a:ext uri="{FF2B5EF4-FFF2-40B4-BE49-F238E27FC236}">
                      <a16:creationId xmlns:a16="http://schemas.microsoft.com/office/drawing/2014/main" id="{3B56A1CE-6347-ECD2-F930-DB250DC4CB55}"/>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31" name="Google Shape;285;p29">
                  <a:extLst>
                    <a:ext uri="{FF2B5EF4-FFF2-40B4-BE49-F238E27FC236}">
                      <a16:creationId xmlns:a16="http://schemas.microsoft.com/office/drawing/2014/main" id="{6054FD91-797B-B979-E819-CF921659B8C7}"/>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32" name="Group 31">
                <a:extLst>
                  <a:ext uri="{FF2B5EF4-FFF2-40B4-BE49-F238E27FC236}">
                    <a16:creationId xmlns:a16="http://schemas.microsoft.com/office/drawing/2014/main" id="{2A870B22-C1D4-14EE-CFBA-36E03A588376}"/>
                  </a:ext>
                </a:extLst>
              </p:cNvPr>
              <p:cNvGrpSpPr/>
              <p:nvPr/>
            </p:nvGrpSpPr>
            <p:grpSpPr>
              <a:xfrm>
                <a:off x="2773653" y="1130402"/>
                <a:ext cx="2796962" cy="2598289"/>
                <a:chOff x="2354101" y="520124"/>
                <a:chExt cx="4013691" cy="3728592"/>
              </a:xfrm>
            </p:grpSpPr>
            <p:grpSp>
              <p:nvGrpSpPr>
                <p:cNvPr id="26" name="Group 25">
                  <a:extLst>
                    <a:ext uri="{FF2B5EF4-FFF2-40B4-BE49-F238E27FC236}">
                      <a16:creationId xmlns:a16="http://schemas.microsoft.com/office/drawing/2014/main" id="{AD08E5E3-78F2-9D3D-26E9-E544DB87883E}"/>
                    </a:ext>
                  </a:extLst>
                </p:cNvPr>
                <p:cNvGrpSpPr/>
                <p:nvPr/>
              </p:nvGrpSpPr>
              <p:grpSpPr>
                <a:xfrm>
                  <a:off x="2354101" y="2170541"/>
                  <a:ext cx="4013691" cy="2078175"/>
                  <a:chOff x="2469886" y="3268151"/>
                  <a:chExt cx="3514811" cy="1819869"/>
                </a:xfrm>
              </p:grpSpPr>
              <p:sp>
                <p:nvSpPr>
                  <p:cNvPr id="23" name="Google Shape;283;p29">
                    <a:extLst>
                      <a:ext uri="{FF2B5EF4-FFF2-40B4-BE49-F238E27FC236}">
                        <a16:creationId xmlns:a16="http://schemas.microsoft.com/office/drawing/2014/main" id="{1CCFA863-E57E-1BA1-30F3-575B56F8D4C6}"/>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4" name="Google Shape;284;p29">
                    <a:extLst>
                      <a:ext uri="{FF2B5EF4-FFF2-40B4-BE49-F238E27FC236}">
                        <a16:creationId xmlns:a16="http://schemas.microsoft.com/office/drawing/2014/main" id="{657DB577-3A98-6209-11B8-18F850B3B2BF}"/>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5" name="Google Shape;285;p29">
                    <a:extLst>
                      <a:ext uri="{FF2B5EF4-FFF2-40B4-BE49-F238E27FC236}">
                        <a16:creationId xmlns:a16="http://schemas.microsoft.com/office/drawing/2014/main" id="{3803CC78-B115-E3E3-9F5B-62389395B314}"/>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282" name="Google Shape;282;p29">
                  <a:extLst>
                    <a:ext uri="{FF2B5EF4-FFF2-40B4-BE49-F238E27FC236}">
                      <a16:creationId xmlns:a16="http://schemas.microsoft.com/office/drawing/2014/main" id="{87CB7377-C3AC-603B-0B29-5B036864DD3E}"/>
                    </a:ext>
                  </a:extLst>
                </p:cNvPr>
                <p:cNvGrpSpPr/>
                <p:nvPr/>
              </p:nvGrpSpPr>
              <p:grpSpPr>
                <a:xfrm>
                  <a:off x="2987343" y="520124"/>
                  <a:ext cx="2748494" cy="2542984"/>
                  <a:chOff x="2991269" y="1153325"/>
                  <a:chExt cx="3514811" cy="3252002"/>
                </a:xfrm>
              </p:grpSpPr>
              <p:sp>
                <p:nvSpPr>
                  <p:cNvPr id="283" name="Google Shape;283;p29">
                    <a:extLst>
                      <a:ext uri="{FF2B5EF4-FFF2-40B4-BE49-F238E27FC236}">
                        <a16:creationId xmlns:a16="http://schemas.microsoft.com/office/drawing/2014/main" id="{F99A8840-FF69-8473-E1E3-E1B4C447E78B}"/>
                      </a:ext>
                    </a:extLst>
                  </p:cNvPr>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84" name="Google Shape;284;p29">
                    <a:extLst>
                      <a:ext uri="{FF2B5EF4-FFF2-40B4-BE49-F238E27FC236}">
                        <a16:creationId xmlns:a16="http://schemas.microsoft.com/office/drawing/2014/main" id="{510BB0C1-9447-C92D-E1D7-4F3447E1F725}"/>
                      </a:ext>
                    </a:extLst>
                  </p:cNvPr>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85" name="Google Shape;285;p29">
                    <a:extLst>
                      <a:ext uri="{FF2B5EF4-FFF2-40B4-BE49-F238E27FC236}">
                        <a16:creationId xmlns:a16="http://schemas.microsoft.com/office/drawing/2014/main" id="{6C796272-AE25-1F71-A7BB-48D62C1CAE63}"/>
                      </a:ext>
                    </a:extLst>
                  </p:cNvPr>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6" name="Google Shape;286;p29">
                    <a:extLst>
                      <a:ext uri="{FF2B5EF4-FFF2-40B4-BE49-F238E27FC236}">
                        <a16:creationId xmlns:a16="http://schemas.microsoft.com/office/drawing/2014/main" id="{EB7DA942-87AD-CFF8-60CE-A51718229CB7}"/>
                      </a:ext>
                    </a:extLst>
                  </p:cNvPr>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87" name="Google Shape;287;p29">
                    <a:extLst>
                      <a:ext uri="{FF2B5EF4-FFF2-40B4-BE49-F238E27FC236}">
                        <a16:creationId xmlns:a16="http://schemas.microsoft.com/office/drawing/2014/main" id="{2EDBA956-857E-E814-1279-D353C2E6EF07}"/>
                      </a:ext>
                    </a:extLst>
                  </p:cNvPr>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88" name="Google Shape;288;p29">
                    <a:extLst>
                      <a:ext uri="{FF2B5EF4-FFF2-40B4-BE49-F238E27FC236}">
                        <a16:creationId xmlns:a16="http://schemas.microsoft.com/office/drawing/2014/main" id="{D895208E-0F55-EC32-07CC-7255783933B3}"/>
                      </a:ext>
                    </a:extLst>
                  </p:cNvPr>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txBody>
                  <a:bodyPr/>
                  <a:lstStyle/>
                  <a:p>
                    <a:endParaRPr lang="en-US" dirty="0"/>
                  </a:p>
                </p:txBody>
              </p:sp>
              <p:sp>
                <p:nvSpPr>
                  <p:cNvPr id="289" name="Google Shape;289;p29">
                    <a:extLst>
                      <a:ext uri="{FF2B5EF4-FFF2-40B4-BE49-F238E27FC236}">
                        <a16:creationId xmlns:a16="http://schemas.microsoft.com/office/drawing/2014/main" id="{D7EF08E0-3EFE-C919-0CE8-64C439F8F65C}"/>
                      </a:ext>
                    </a:extLst>
                  </p:cNvPr>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0" name="Google Shape;290;p29">
                    <a:extLst>
                      <a:ext uri="{FF2B5EF4-FFF2-40B4-BE49-F238E27FC236}">
                        <a16:creationId xmlns:a16="http://schemas.microsoft.com/office/drawing/2014/main" id="{691753A1-3139-E716-26AD-C774C19D9B67}"/>
                      </a:ext>
                    </a:extLst>
                  </p:cNvPr>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grpSp>
        </p:grpSp>
      </p:grpSp>
      <p:sp>
        <p:nvSpPr>
          <p:cNvPr id="263" name="Google Shape;150;p22">
            <a:extLst>
              <a:ext uri="{FF2B5EF4-FFF2-40B4-BE49-F238E27FC236}">
                <a16:creationId xmlns:a16="http://schemas.microsoft.com/office/drawing/2014/main" id="{087D5462-F930-DE7B-6F79-C99BD0F80533}"/>
              </a:ext>
            </a:extLst>
          </p:cNvPr>
          <p:cNvSpPr txBox="1">
            <a:spLocks/>
          </p:cNvSpPr>
          <p:nvPr/>
        </p:nvSpPr>
        <p:spPr>
          <a:xfrm>
            <a:off x="6594950" y="1164821"/>
            <a:ext cx="1146289" cy="25481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Introduction</a:t>
            </a:r>
            <a:endParaRPr lang="en-US" sz="2000" b="0" dirty="0"/>
          </a:p>
        </p:txBody>
      </p:sp>
    </p:spTree>
    <p:extLst>
      <p:ext uri="{BB962C8B-B14F-4D97-AF65-F5344CB8AC3E}">
        <p14:creationId xmlns:p14="http://schemas.microsoft.com/office/powerpoint/2010/main" val="1758902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wipe(down)">
                                      <p:cBhvr>
                                        <p:cTn id="7" dur="500"/>
                                        <p:tgtEl>
                                          <p:spTgt spid="27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63"/>
                                        </p:tgtEl>
                                        <p:attrNameLst>
                                          <p:attrName>style.visibility</p:attrName>
                                        </p:attrNameLst>
                                      </p:cBhvr>
                                      <p:to>
                                        <p:strVal val="visible"/>
                                      </p:to>
                                    </p:set>
                                    <p:animEffect transition="in" filter="fade">
                                      <p:cBhvr>
                                        <p:cTn id="11" dur="1000"/>
                                        <p:tgtEl>
                                          <p:spTgt spid="263"/>
                                        </p:tgtEl>
                                      </p:cBhvr>
                                    </p:animEffect>
                                    <p:anim calcmode="lin" valueType="num">
                                      <p:cBhvr>
                                        <p:cTn id="12" dur="1000" fill="hold"/>
                                        <p:tgtEl>
                                          <p:spTgt spid="263"/>
                                        </p:tgtEl>
                                        <p:attrNameLst>
                                          <p:attrName>ppt_x</p:attrName>
                                        </p:attrNameLst>
                                      </p:cBhvr>
                                      <p:tavLst>
                                        <p:tav tm="0">
                                          <p:val>
                                            <p:strVal val="#ppt_x"/>
                                          </p:val>
                                        </p:tav>
                                        <p:tav tm="100000">
                                          <p:val>
                                            <p:strVal val="#ppt_x"/>
                                          </p:val>
                                        </p:tav>
                                      </p:tavLst>
                                    </p:anim>
                                    <p:anim calcmode="lin" valueType="num">
                                      <p:cBhvr>
                                        <p:cTn id="13" dur="1000" fill="hold"/>
                                        <p:tgtEl>
                                          <p:spTgt spid="2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5850A127-3FC8-8977-7F45-99805D6C1D4B}"/>
            </a:ext>
          </a:extLst>
        </p:cNvPr>
        <p:cNvGrpSpPr/>
        <p:nvPr/>
      </p:nvGrpSpPr>
      <p:grpSpPr>
        <a:xfrm>
          <a:off x="0" y="0"/>
          <a:ext cx="0" cy="0"/>
          <a:chOff x="0" y="0"/>
          <a:chExt cx="0" cy="0"/>
        </a:xfrm>
      </p:grpSpPr>
      <p:sp>
        <p:nvSpPr>
          <p:cNvPr id="136" name="Google Shape;136;p20">
            <a:extLst>
              <a:ext uri="{FF2B5EF4-FFF2-40B4-BE49-F238E27FC236}">
                <a16:creationId xmlns:a16="http://schemas.microsoft.com/office/drawing/2014/main" id="{BBB4D548-5BA6-5EF9-9B11-43344C2F9D3E}"/>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11" name="Google Shape;94;p17">
            <a:extLst>
              <a:ext uri="{FF2B5EF4-FFF2-40B4-BE49-F238E27FC236}">
                <a16:creationId xmlns:a16="http://schemas.microsoft.com/office/drawing/2014/main" id="{F71091F7-5348-04DA-5D5E-BCF08E2AF5EF}"/>
              </a:ext>
            </a:extLst>
          </p:cNvPr>
          <p:cNvSpPr txBox="1">
            <a:spLocks/>
          </p:cNvSpPr>
          <p:nvPr/>
        </p:nvSpPr>
        <p:spPr>
          <a:xfrm>
            <a:off x="685800" y="772036"/>
            <a:ext cx="565092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4800" dirty="0">
                <a:sym typeface="Muli"/>
              </a:rPr>
              <a:t>Integration of All Components</a:t>
            </a:r>
          </a:p>
        </p:txBody>
      </p:sp>
      <p:sp>
        <p:nvSpPr>
          <p:cNvPr id="12" name="Google Shape;95;p17">
            <a:extLst>
              <a:ext uri="{FF2B5EF4-FFF2-40B4-BE49-F238E27FC236}">
                <a16:creationId xmlns:a16="http://schemas.microsoft.com/office/drawing/2014/main" id="{07D5C115-48B2-D086-FF47-68C6A8B36F8A}"/>
              </a:ext>
            </a:extLst>
          </p:cNvPr>
          <p:cNvSpPr txBox="1">
            <a:spLocks/>
          </p:cNvSpPr>
          <p:nvPr/>
        </p:nvSpPr>
        <p:spPr>
          <a:xfrm>
            <a:off x="891540" y="2356400"/>
            <a:ext cx="6161442" cy="18879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spcBef>
                <a:spcPts val="0"/>
              </a:spcBef>
              <a:buFont typeface="Muli"/>
              <a:buNone/>
            </a:pPr>
            <a:r>
              <a:rPr lang="en-US" sz="1800" dirty="0">
                <a:effectLst/>
                <a:latin typeface="Calibri" panose="020F0502020204030204" pitchFamily="34" charset="0"/>
                <a:ea typeface="Calibri" panose="020F0502020204030204" pitchFamily="34" charset="0"/>
                <a:cs typeface="Arial" panose="020B0604020202020204" pitchFamily="34" charset="0"/>
              </a:rPr>
              <a:t>Finally, YOLOv8 algorithm and the distance estimation formula were combined with real-time camera functionality. However, several challenges arose during this integration. </a:t>
            </a:r>
          </a:p>
          <a:p>
            <a:pPr marL="0" indent="0">
              <a:spcBef>
                <a:spcPts val="0"/>
              </a:spcBef>
              <a:buFont typeface="Muli"/>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spcBef>
                <a:spcPts val="0"/>
              </a:spcBef>
              <a:buFont typeface="Muli"/>
              <a:buNone/>
            </a:pPr>
            <a:r>
              <a:rPr lang="en-US" sz="1800" dirty="0">
                <a:effectLst/>
                <a:latin typeface="Calibri" panose="020F0502020204030204" pitchFamily="34" charset="0"/>
                <a:ea typeface="Calibri" panose="020F0502020204030204" pitchFamily="34" charset="0"/>
                <a:cs typeface="Arial" panose="020B0604020202020204" pitchFamily="34" charset="0"/>
              </a:rPr>
              <a:t>Initially, the program would crash if no detection occurred, prompting the implementation of error handling using try and catch mechanisms.</a:t>
            </a:r>
            <a:endParaRPr lang="en-US" sz="1400" dirty="0">
              <a:solidFill>
                <a:srgbClr val="F9F9F9"/>
              </a:solidFill>
              <a:latin typeface="Söhne"/>
            </a:endParaRPr>
          </a:p>
        </p:txBody>
      </p:sp>
    </p:spTree>
    <p:extLst>
      <p:ext uri="{BB962C8B-B14F-4D97-AF65-F5344CB8AC3E}">
        <p14:creationId xmlns:p14="http://schemas.microsoft.com/office/powerpoint/2010/main" val="396695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8018ED8C-A35C-899B-054B-173B5C1DB04A}"/>
            </a:ext>
          </a:extLst>
        </p:cNvPr>
        <p:cNvGrpSpPr/>
        <p:nvPr/>
      </p:nvGrpSpPr>
      <p:grpSpPr>
        <a:xfrm>
          <a:off x="0" y="0"/>
          <a:ext cx="0" cy="0"/>
          <a:chOff x="0" y="0"/>
          <a:chExt cx="0" cy="0"/>
        </a:xfrm>
      </p:grpSpPr>
      <p:sp>
        <p:nvSpPr>
          <p:cNvPr id="136" name="Google Shape;136;p20">
            <a:extLst>
              <a:ext uri="{FF2B5EF4-FFF2-40B4-BE49-F238E27FC236}">
                <a16:creationId xmlns:a16="http://schemas.microsoft.com/office/drawing/2014/main" id="{EDB25FEA-72AF-037E-389F-09503504E915}"/>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1" name="Google Shape;94;p17">
            <a:extLst>
              <a:ext uri="{FF2B5EF4-FFF2-40B4-BE49-F238E27FC236}">
                <a16:creationId xmlns:a16="http://schemas.microsoft.com/office/drawing/2014/main" id="{993C147C-E0DA-54F9-2E54-A752AA78BFCC}"/>
              </a:ext>
            </a:extLst>
          </p:cNvPr>
          <p:cNvSpPr txBox="1">
            <a:spLocks/>
          </p:cNvSpPr>
          <p:nvPr/>
        </p:nvSpPr>
        <p:spPr>
          <a:xfrm>
            <a:off x="685800" y="772036"/>
            <a:ext cx="565092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4800" dirty="0">
                <a:sym typeface="Muli"/>
              </a:rPr>
              <a:t>Integration of All Components</a:t>
            </a:r>
          </a:p>
        </p:txBody>
      </p:sp>
      <p:sp>
        <p:nvSpPr>
          <p:cNvPr id="2" name="Google Shape;95;p17">
            <a:extLst>
              <a:ext uri="{FF2B5EF4-FFF2-40B4-BE49-F238E27FC236}">
                <a16:creationId xmlns:a16="http://schemas.microsoft.com/office/drawing/2014/main" id="{5AE7B72E-E115-678C-85C6-59337A2AE547}"/>
              </a:ext>
            </a:extLst>
          </p:cNvPr>
          <p:cNvSpPr txBox="1">
            <a:spLocks/>
          </p:cNvSpPr>
          <p:nvPr/>
        </p:nvSpPr>
        <p:spPr>
          <a:xfrm>
            <a:off x="906780" y="2356400"/>
            <a:ext cx="5871906" cy="18879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285750" indent="-285750">
              <a:spcBef>
                <a:spcPts val="0"/>
              </a:spcBef>
            </a:pPr>
            <a:r>
              <a:rPr lang="en-US" sz="1800" dirty="0">
                <a:effectLst/>
                <a:latin typeface="Calibri" panose="020F0502020204030204" pitchFamily="34" charset="0"/>
                <a:ea typeface="Calibri" panose="020F0502020204030204" pitchFamily="34" charset="0"/>
                <a:cs typeface="Arial" panose="020B0604020202020204" pitchFamily="34" charset="0"/>
              </a:rPr>
              <a:t>Another issue surfaced where the program inaccurately assumed the presence of only one box at a time. </a:t>
            </a:r>
          </a:p>
          <a:p>
            <a:pPr marL="285750" indent="-285750">
              <a:spcBef>
                <a:spcPts val="0"/>
              </a:spcBef>
            </a:pPr>
            <a:r>
              <a:rPr lang="en-US" sz="1800" dirty="0">
                <a:effectLst/>
                <a:latin typeface="Calibri" panose="020F0502020204030204" pitchFamily="34" charset="0"/>
                <a:ea typeface="Calibri" panose="020F0502020204030204" pitchFamily="34" charset="0"/>
                <a:cs typeface="Arial" panose="020B0604020202020204" pitchFamily="34" charset="0"/>
              </a:rPr>
              <a:t>This was addressed by iterating over the result boxes generated by the model, accommodating scenarios with multiple detected objects.</a:t>
            </a:r>
          </a:p>
        </p:txBody>
      </p:sp>
    </p:spTree>
    <p:extLst>
      <p:ext uri="{BB962C8B-B14F-4D97-AF65-F5344CB8AC3E}">
        <p14:creationId xmlns:p14="http://schemas.microsoft.com/office/powerpoint/2010/main" val="361290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9AC01C4D-211B-DA67-9935-AE2F8AE38353}"/>
            </a:ext>
          </a:extLst>
        </p:cNvPr>
        <p:cNvGrpSpPr/>
        <p:nvPr/>
      </p:nvGrpSpPr>
      <p:grpSpPr>
        <a:xfrm>
          <a:off x="0" y="0"/>
          <a:ext cx="0" cy="0"/>
          <a:chOff x="0" y="0"/>
          <a:chExt cx="0" cy="0"/>
        </a:xfrm>
      </p:grpSpPr>
      <p:sp>
        <p:nvSpPr>
          <p:cNvPr id="136" name="Google Shape;136;p20">
            <a:extLst>
              <a:ext uri="{FF2B5EF4-FFF2-40B4-BE49-F238E27FC236}">
                <a16:creationId xmlns:a16="http://schemas.microsoft.com/office/drawing/2014/main" id="{305FFDCC-105B-6138-C2C8-0DCFFB17771F}"/>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1" name="Google Shape;94;p17">
            <a:extLst>
              <a:ext uri="{FF2B5EF4-FFF2-40B4-BE49-F238E27FC236}">
                <a16:creationId xmlns:a16="http://schemas.microsoft.com/office/drawing/2014/main" id="{9F4933F3-FFEC-5564-DA86-53EEBFD8B7B6}"/>
              </a:ext>
            </a:extLst>
          </p:cNvPr>
          <p:cNvSpPr txBox="1">
            <a:spLocks/>
          </p:cNvSpPr>
          <p:nvPr/>
        </p:nvSpPr>
        <p:spPr>
          <a:xfrm>
            <a:off x="685800" y="772036"/>
            <a:ext cx="565092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4800" dirty="0">
                <a:sym typeface="Muli"/>
              </a:rPr>
              <a:t>Integration of All Components</a:t>
            </a:r>
          </a:p>
        </p:txBody>
      </p:sp>
      <p:sp>
        <p:nvSpPr>
          <p:cNvPr id="2" name="Google Shape;95;p17">
            <a:extLst>
              <a:ext uri="{FF2B5EF4-FFF2-40B4-BE49-F238E27FC236}">
                <a16:creationId xmlns:a16="http://schemas.microsoft.com/office/drawing/2014/main" id="{BC84DF51-BD45-E1BB-559D-6F32EBAED3D7}"/>
              </a:ext>
            </a:extLst>
          </p:cNvPr>
          <p:cNvSpPr txBox="1">
            <a:spLocks/>
          </p:cNvSpPr>
          <p:nvPr/>
        </p:nvSpPr>
        <p:spPr>
          <a:xfrm>
            <a:off x="906780" y="2356400"/>
            <a:ext cx="5871906" cy="18879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285750" indent="-285750">
              <a:spcBef>
                <a:spcPts val="0"/>
              </a:spcBef>
            </a:pPr>
            <a:r>
              <a:rPr lang="en-US" sz="1800" kern="100" dirty="0">
                <a:effectLst/>
                <a:latin typeface="Calibri" panose="020F0502020204030204" pitchFamily="34" charset="0"/>
                <a:ea typeface="Calibri" panose="020F0502020204030204" pitchFamily="34" charset="0"/>
                <a:cs typeface="Arial" panose="020B0604020202020204" pitchFamily="34" charset="0"/>
              </a:rPr>
              <a:t>To enhance user experience, the distance estimation was incorporated into the real-time preview window, providing comprehensive feedback. </a:t>
            </a:r>
          </a:p>
          <a:p>
            <a:pPr marL="285750" indent="-285750">
              <a:spcBef>
                <a:spcPts val="0"/>
              </a:spcBef>
            </a:pPr>
            <a:r>
              <a:rPr lang="en-US" sz="1800" kern="100" dirty="0">
                <a:effectLst/>
                <a:latin typeface="Calibri" panose="020F0502020204030204" pitchFamily="34" charset="0"/>
                <a:ea typeface="Calibri" panose="020F0502020204030204" pitchFamily="34" charset="0"/>
                <a:cs typeface="Arial" panose="020B0604020202020204" pitchFamily="34" charset="0"/>
              </a:rPr>
              <a:t>These adjustments collectively contribute to a more robust and user-friendly integration of all components.</a:t>
            </a:r>
          </a:p>
          <a:p>
            <a:pPr marL="0" indent="0">
              <a:spcBef>
                <a:spcPts val="0"/>
              </a:spcBef>
              <a:buFont typeface="Muli"/>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69479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a:extLst>
            <a:ext uri="{FF2B5EF4-FFF2-40B4-BE49-F238E27FC236}">
              <a16:creationId xmlns:a16="http://schemas.microsoft.com/office/drawing/2014/main" id="{834AFCEE-2DB4-9792-03B0-4D93BBBD37FB}"/>
            </a:ext>
          </a:extLst>
        </p:cNvPr>
        <p:cNvGrpSpPr/>
        <p:nvPr/>
      </p:nvGrpSpPr>
      <p:grpSpPr>
        <a:xfrm>
          <a:off x="0" y="0"/>
          <a:ext cx="0" cy="0"/>
          <a:chOff x="0" y="0"/>
          <a:chExt cx="0" cy="0"/>
        </a:xfrm>
      </p:grpSpPr>
      <p:sp>
        <p:nvSpPr>
          <p:cNvPr id="355" name="Google Shape;355;p34">
            <a:extLst>
              <a:ext uri="{FF2B5EF4-FFF2-40B4-BE49-F238E27FC236}">
                <a16:creationId xmlns:a16="http://schemas.microsoft.com/office/drawing/2014/main" id="{8EF4BF3C-E119-B8C4-52AA-CC011A8013EA}"/>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4" name="Group 3">
            <a:extLst>
              <a:ext uri="{FF2B5EF4-FFF2-40B4-BE49-F238E27FC236}">
                <a16:creationId xmlns:a16="http://schemas.microsoft.com/office/drawing/2014/main" id="{AA18883E-617C-167C-37BD-9E352FE8FF28}"/>
              </a:ext>
            </a:extLst>
          </p:cNvPr>
          <p:cNvGrpSpPr/>
          <p:nvPr/>
        </p:nvGrpSpPr>
        <p:grpSpPr>
          <a:xfrm>
            <a:off x="1304624" y="1381790"/>
            <a:ext cx="6397592" cy="3368061"/>
            <a:chOff x="3737921" y="1063917"/>
            <a:chExt cx="5587053" cy="2941346"/>
          </a:xfrm>
        </p:grpSpPr>
        <p:grpSp>
          <p:nvGrpSpPr>
            <p:cNvPr id="356" name="Google Shape;356;p34">
              <a:extLst>
                <a:ext uri="{FF2B5EF4-FFF2-40B4-BE49-F238E27FC236}">
                  <a16:creationId xmlns:a16="http://schemas.microsoft.com/office/drawing/2014/main" id="{4F200A5F-803C-FEEE-2DEF-A0DF6020451F}"/>
                </a:ext>
              </a:extLst>
            </p:cNvPr>
            <p:cNvGrpSpPr/>
            <p:nvPr/>
          </p:nvGrpSpPr>
          <p:grpSpPr>
            <a:xfrm>
              <a:off x="3737921" y="1063917"/>
              <a:ext cx="5587053" cy="2941346"/>
              <a:chOff x="1177450" y="241632"/>
              <a:chExt cx="6173152" cy="3616775"/>
            </a:xfrm>
          </p:grpSpPr>
          <p:sp>
            <p:nvSpPr>
              <p:cNvPr id="357" name="Google Shape;357;p34">
                <a:extLst>
                  <a:ext uri="{FF2B5EF4-FFF2-40B4-BE49-F238E27FC236}">
                    <a16:creationId xmlns:a16="http://schemas.microsoft.com/office/drawing/2014/main" id="{E1F259E0-2634-B42C-5BCE-61D7DBE54546}"/>
                  </a:ext>
                </a:extLst>
              </p:cNvPr>
              <p:cNvSpPr/>
              <p:nvPr/>
            </p:nvSpPr>
            <p:spPr>
              <a:xfrm>
                <a:off x="1625437" y="241632"/>
                <a:ext cx="5218443" cy="3445455"/>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4">
                <a:extLst>
                  <a:ext uri="{FF2B5EF4-FFF2-40B4-BE49-F238E27FC236}">
                    <a16:creationId xmlns:a16="http://schemas.microsoft.com/office/drawing/2014/main" id="{B13C9DB7-457C-ABDA-9A38-893657ACEC0D}"/>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4">
                <a:extLst>
                  <a:ext uri="{FF2B5EF4-FFF2-40B4-BE49-F238E27FC236}">
                    <a16:creationId xmlns:a16="http://schemas.microsoft.com/office/drawing/2014/main" id="{C5B269A3-0CA1-CC04-ED3E-CD1576BF47D8}"/>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34">
                <a:extLst>
                  <a:ext uri="{FF2B5EF4-FFF2-40B4-BE49-F238E27FC236}">
                    <a16:creationId xmlns:a16="http://schemas.microsoft.com/office/drawing/2014/main" id="{50C9611A-A867-1D49-AFF5-51992798777B}"/>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FF898AF-6C9E-C073-A9D2-C7F2A2A56F92}"/>
                </a:ext>
              </a:extLst>
            </p:cNvPr>
            <p:cNvPicPr>
              <a:picLocks noChangeAspect="1"/>
            </p:cNvPicPr>
            <p:nvPr/>
          </p:nvPicPr>
          <p:blipFill>
            <a:blip r:embed="rId3"/>
            <a:stretch>
              <a:fillRect/>
            </a:stretch>
          </p:blipFill>
          <p:spPr>
            <a:xfrm>
              <a:off x="4316560" y="1215642"/>
              <a:ext cx="4390465" cy="2480604"/>
            </a:xfrm>
            <a:prstGeom prst="rect">
              <a:avLst/>
            </a:prstGeom>
          </p:spPr>
        </p:pic>
      </p:grpSp>
      <p:sp>
        <p:nvSpPr>
          <p:cNvPr id="5" name="Google Shape;94;p17">
            <a:extLst>
              <a:ext uri="{FF2B5EF4-FFF2-40B4-BE49-F238E27FC236}">
                <a16:creationId xmlns:a16="http://schemas.microsoft.com/office/drawing/2014/main" id="{2A3A7EB1-7683-94AD-B645-D47A7E574EFB}"/>
              </a:ext>
            </a:extLst>
          </p:cNvPr>
          <p:cNvSpPr txBox="1">
            <a:spLocks/>
          </p:cNvSpPr>
          <p:nvPr/>
        </p:nvSpPr>
        <p:spPr>
          <a:xfrm>
            <a:off x="525780" y="-14045"/>
            <a:ext cx="565092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4800" dirty="0">
                <a:sym typeface="Muli"/>
              </a:rPr>
              <a:t>Results</a:t>
            </a:r>
          </a:p>
        </p:txBody>
      </p:sp>
    </p:spTree>
    <p:extLst>
      <p:ext uri="{BB962C8B-B14F-4D97-AF65-F5344CB8AC3E}">
        <p14:creationId xmlns:p14="http://schemas.microsoft.com/office/powerpoint/2010/main" val="3092974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68" name="Google Shape;368;p35"/>
          <p:cNvSpPr txBox="1">
            <a:spLocks noGrp="1"/>
          </p:cNvSpPr>
          <p:nvPr>
            <p:ph type="ctrTitle" idx="4294967295"/>
          </p:nvPr>
        </p:nvSpPr>
        <p:spPr>
          <a:xfrm>
            <a:off x="685800" y="1341750"/>
            <a:ext cx="5334000" cy="169863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580550" y="821061"/>
            <a:ext cx="4021800" cy="949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t>Introduction</a:t>
            </a:r>
            <a:endParaRPr sz="4800" dirty="0"/>
          </a:p>
        </p:txBody>
      </p:sp>
      <p:sp>
        <p:nvSpPr>
          <p:cNvPr id="151" name="Google Shape;151;p22"/>
          <p:cNvSpPr txBox="1">
            <a:spLocks noGrp="1"/>
          </p:cNvSpPr>
          <p:nvPr>
            <p:ph type="body" idx="1"/>
          </p:nvPr>
        </p:nvSpPr>
        <p:spPr>
          <a:xfrm>
            <a:off x="580550" y="1473658"/>
            <a:ext cx="4021800" cy="2149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br>
              <a:rPr lang="en-US" dirty="0"/>
            </a:br>
            <a:r>
              <a:rPr lang="en-US" sz="1600" b="0" i="0" dirty="0">
                <a:solidFill>
                  <a:srgbClr val="F9F9F9"/>
                </a:solidFill>
                <a:effectLst/>
                <a:latin typeface="Söhne"/>
              </a:rPr>
              <a:t>This project involves implementing a distance estimation system using YOLOv8 to detect a designated 15x15 square ("box") in real-time camera feeds. The custom dataset will be prepared with Roboflow, and the trained model will be integrated into Python code, showcasing the practical application of object detection and distance estimation in a real-world scenario.</a:t>
            </a:r>
            <a:endParaRPr dirty="0"/>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153" name="Google Shape;153;p22"/>
          <p:cNvPicPr preferRelativeResize="0"/>
          <p:nvPr/>
        </p:nvPicPr>
        <p:blipFill>
          <a:blip r:embed="rId3"/>
          <a:srcRect l="4968" r="4968"/>
          <a:stretch/>
        </p:blipFill>
        <p:spPr>
          <a:xfrm>
            <a:off x="5078134" y="1172160"/>
            <a:ext cx="3676800" cy="306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D811F5EB-35F1-A03D-25E6-D2664F80CF24}"/>
            </a:ext>
          </a:extLst>
        </p:cNvPr>
        <p:cNvGrpSpPr/>
        <p:nvPr/>
      </p:nvGrpSpPr>
      <p:grpSpPr>
        <a:xfrm>
          <a:off x="0" y="0"/>
          <a:ext cx="0" cy="0"/>
          <a:chOff x="0" y="0"/>
          <a:chExt cx="0" cy="0"/>
        </a:xfrm>
      </p:grpSpPr>
      <p:sp>
        <p:nvSpPr>
          <p:cNvPr id="265" name="Google Shape;265;p29">
            <a:extLst>
              <a:ext uri="{FF2B5EF4-FFF2-40B4-BE49-F238E27FC236}">
                <a16:creationId xmlns:a16="http://schemas.microsoft.com/office/drawing/2014/main" id="{8BEB6D5B-1066-88AA-93AC-3AC88A3950BE}"/>
              </a:ext>
            </a:extLst>
          </p:cNvPr>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Table Of Contents</a:t>
            </a:r>
            <a:endParaRPr sz="3600" dirty="0"/>
          </a:p>
        </p:txBody>
      </p:sp>
      <p:sp>
        <p:nvSpPr>
          <p:cNvPr id="266" name="Google Shape;266;p29">
            <a:extLst>
              <a:ext uri="{FF2B5EF4-FFF2-40B4-BE49-F238E27FC236}">
                <a16:creationId xmlns:a16="http://schemas.microsoft.com/office/drawing/2014/main" id="{C2D31AED-DD8B-A2BD-5EBB-FB618F414E3C}"/>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77" name="Google Shape;277;p29">
            <a:extLst>
              <a:ext uri="{FF2B5EF4-FFF2-40B4-BE49-F238E27FC236}">
                <a16:creationId xmlns:a16="http://schemas.microsoft.com/office/drawing/2014/main" id="{BBA4564F-DEF0-8503-4C96-238C9E1AD996}"/>
              </a:ext>
            </a:extLst>
          </p:cNvPr>
          <p:cNvGrpSpPr/>
          <p:nvPr/>
        </p:nvGrpSpPr>
        <p:grpSpPr>
          <a:xfrm>
            <a:off x="4724253" y="1164822"/>
            <a:ext cx="1711740" cy="312900"/>
            <a:chOff x="4908100" y="1436790"/>
            <a:chExt cx="1711740" cy="312900"/>
          </a:xfrm>
        </p:grpSpPr>
        <p:cxnSp>
          <p:nvCxnSpPr>
            <p:cNvPr id="278" name="Google Shape;278;p29">
              <a:extLst>
                <a:ext uri="{FF2B5EF4-FFF2-40B4-BE49-F238E27FC236}">
                  <a16:creationId xmlns:a16="http://schemas.microsoft.com/office/drawing/2014/main" id="{B76BDF69-2A7C-1954-EFDC-29D5196E705D}"/>
                </a:ext>
              </a:extLst>
            </p:cNvPr>
            <p:cNvCxnSpPr>
              <a:cxnSpLocks/>
            </p:cNvCxnSpPr>
            <p:nvPr/>
          </p:nvCxnSpPr>
          <p:spPr>
            <a:xfrm>
              <a:off x="4908100" y="1593250"/>
              <a:ext cx="1508907" cy="0"/>
            </a:xfrm>
            <a:prstGeom prst="straightConnector1">
              <a:avLst/>
            </a:prstGeom>
            <a:noFill/>
            <a:ln w="9525" cap="flat" cmpd="sng">
              <a:solidFill>
                <a:schemeClr val="lt1"/>
              </a:solidFill>
              <a:prstDash val="solid"/>
              <a:round/>
              <a:headEnd type="none" w="sm" len="sm"/>
              <a:tailEnd type="none" w="sm" len="sm"/>
            </a:ln>
          </p:spPr>
        </p:cxnSp>
        <p:sp>
          <p:nvSpPr>
            <p:cNvPr id="280" name="Google Shape;280;p29">
              <a:extLst>
                <a:ext uri="{FF2B5EF4-FFF2-40B4-BE49-F238E27FC236}">
                  <a16:creationId xmlns:a16="http://schemas.microsoft.com/office/drawing/2014/main" id="{9A3E9097-08DA-4F15-DB68-D98B390E72B8}"/>
                </a:ext>
              </a:extLst>
            </p:cNvPr>
            <p:cNvSpPr/>
            <p:nvPr/>
          </p:nvSpPr>
          <p:spPr>
            <a:xfrm>
              <a:off x="639735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a:extLst>
                <a:ext uri="{FF2B5EF4-FFF2-40B4-BE49-F238E27FC236}">
                  <a16:creationId xmlns:a16="http://schemas.microsoft.com/office/drawing/2014/main" id="{8AF37B3D-3983-F0C3-01B5-791182A4AFCF}"/>
                </a:ext>
              </a:extLst>
            </p:cNvPr>
            <p:cNvSpPr txBox="1"/>
            <p:nvPr/>
          </p:nvSpPr>
          <p:spPr>
            <a:xfrm>
              <a:off x="637234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1</a:t>
              </a:r>
              <a:endParaRPr sz="800" dirty="0">
                <a:solidFill>
                  <a:schemeClr val="dk1"/>
                </a:solidFill>
                <a:latin typeface="Lexend Deca"/>
                <a:ea typeface="Lexend Deca"/>
                <a:cs typeface="Lexend Deca"/>
                <a:sym typeface="Lexend Deca"/>
              </a:endParaRPr>
            </a:p>
          </p:txBody>
        </p:sp>
      </p:grpSp>
      <p:grpSp>
        <p:nvGrpSpPr>
          <p:cNvPr id="56" name="Group 55">
            <a:extLst>
              <a:ext uri="{FF2B5EF4-FFF2-40B4-BE49-F238E27FC236}">
                <a16:creationId xmlns:a16="http://schemas.microsoft.com/office/drawing/2014/main" id="{AF502475-ECDA-AD3C-6C81-F3032A642ED7}"/>
              </a:ext>
            </a:extLst>
          </p:cNvPr>
          <p:cNvGrpSpPr/>
          <p:nvPr/>
        </p:nvGrpSpPr>
        <p:grpSpPr>
          <a:xfrm>
            <a:off x="2412603" y="1117214"/>
            <a:ext cx="4318793" cy="3944745"/>
            <a:chOff x="2412603" y="1117214"/>
            <a:chExt cx="4318793" cy="3944745"/>
          </a:xfrm>
        </p:grpSpPr>
        <p:grpSp>
          <p:nvGrpSpPr>
            <p:cNvPr id="39" name="Group 38">
              <a:extLst>
                <a:ext uri="{FF2B5EF4-FFF2-40B4-BE49-F238E27FC236}">
                  <a16:creationId xmlns:a16="http://schemas.microsoft.com/office/drawing/2014/main" id="{5EBBA54B-DEEA-BEFA-2A11-A456DB41C886}"/>
                </a:ext>
              </a:extLst>
            </p:cNvPr>
            <p:cNvGrpSpPr/>
            <p:nvPr/>
          </p:nvGrpSpPr>
          <p:grpSpPr>
            <a:xfrm>
              <a:off x="2412603" y="2825811"/>
              <a:ext cx="4318793" cy="2236148"/>
              <a:chOff x="2469886" y="3268151"/>
              <a:chExt cx="3514811" cy="1819869"/>
            </a:xfrm>
          </p:grpSpPr>
          <p:sp>
            <p:nvSpPr>
              <p:cNvPr id="40" name="Google Shape;283;p29">
                <a:extLst>
                  <a:ext uri="{FF2B5EF4-FFF2-40B4-BE49-F238E27FC236}">
                    <a16:creationId xmlns:a16="http://schemas.microsoft.com/office/drawing/2014/main" id="{C94AFFC6-1C0A-4C87-50C9-0EECD9E43011}"/>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41" name="Google Shape;284;p29">
                <a:extLst>
                  <a:ext uri="{FF2B5EF4-FFF2-40B4-BE49-F238E27FC236}">
                    <a16:creationId xmlns:a16="http://schemas.microsoft.com/office/drawing/2014/main" id="{863D92AD-2A31-6B0D-E086-CDEECC606423}"/>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42" name="Google Shape;285;p29">
                <a:extLst>
                  <a:ext uri="{FF2B5EF4-FFF2-40B4-BE49-F238E27FC236}">
                    <a16:creationId xmlns:a16="http://schemas.microsoft.com/office/drawing/2014/main" id="{A4ADAE90-F632-F780-51C1-A94B3145D764}"/>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43" name="Group 42">
              <a:extLst>
                <a:ext uri="{FF2B5EF4-FFF2-40B4-BE49-F238E27FC236}">
                  <a16:creationId xmlns:a16="http://schemas.microsoft.com/office/drawing/2014/main" id="{6AC2D8AF-706A-2F41-40A6-566FF289E826}"/>
                </a:ext>
              </a:extLst>
            </p:cNvPr>
            <p:cNvGrpSpPr/>
            <p:nvPr/>
          </p:nvGrpSpPr>
          <p:grpSpPr>
            <a:xfrm>
              <a:off x="3102265" y="1117214"/>
              <a:ext cx="2940847" cy="2724197"/>
              <a:chOff x="2137339" y="1130402"/>
              <a:chExt cx="4068281" cy="3768573"/>
            </a:xfrm>
          </p:grpSpPr>
          <p:grpSp>
            <p:nvGrpSpPr>
              <p:cNvPr id="28" name="Group 27">
                <a:extLst>
                  <a:ext uri="{FF2B5EF4-FFF2-40B4-BE49-F238E27FC236}">
                    <a16:creationId xmlns:a16="http://schemas.microsoft.com/office/drawing/2014/main" id="{351380CD-FD08-D6C7-E31C-3194CBEADAB4}"/>
                  </a:ext>
                </a:extLst>
              </p:cNvPr>
              <p:cNvGrpSpPr/>
              <p:nvPr/>
            </p:nvGrpSpPr>
            <p:grpSpPr>
              <a:xfrm>
                <a:off x="2137339" y="2792535"/>
                <a:ext cx="4068281" cy="2106440"/>
                <a:chOff x="2469886" y="3268151"/>
                <a:chExt cx="3514811" cy="1819869"/>
              </a:xfrm>
            </p:grpSpPr>
            <p:sp>
              <p:nvSpPr>
                <p:cNvPr id="29" name="Google Shape;283;p29">
                  <a:extLst>
                    <a:ext uri="{FF2B5EF4-FFF2-40B4-BE49-F238E27FC236}">
                      <a16:creationId xmlns:a16="http://schemas.microsoft.com/office/drawing/2014/main" id="{09CC9A59-116F-A888-022E-46D09CC6A792}"/>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30" name="Google Shape;284;p29">
                  <a:extLst>
                    <a:ext uri="{FF2B5EF4-FFF2-40B4-BE49-F238E27FC236}">
                      <a16:creationId xmlns:a16="http://schemas.microsoft.com/office/drawing/2014/main" id="{CB5DCA01-E5F9-2C30-8E06-53FD8D5DE8EB}"/>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31" name="Google Shape;285;p29">
                  <a:extLst>
                    <a:ext uri="{FF2B5EF4-FFF2-40B4-BE49-F238E27FC236}">
                      <a16:creationId xmlns:a16="http://schemas.microsoft.com/office/drawing/2014/main" id="{B44BF1AC-0DC0-4401-91EC-DADB8A9B2E1E}"/>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32" name="Group 31">
                <a:extLst>
                  <a:ext uri="{FF2B5EF4-FFF2-40B4-BE49-F238E27FC236}">
                    <a16:creationId xmlns:a16="http://schemas.microsoft.com/office/drawing/2014/main" id="{68E2F5E0-776F-30E3-FEE6-FF1DFC496074}"/>
                  </a:ext>
                </a:extLst>
              </p:cNvPr>
              <p:cNvGrpSpPr/>
              <p:nvPr/>
            </p:nvGrpSpPr>
            <p:grpSpPr>
              <a:xfrm>
                <a:off x="2773653" y="1130402"/>
                <a:ext cx="2796962" cy="2598289"/>
                <a:chOff x="2354101" y="520124"/>
                <a:chExt cx="4013691" cy="3728592"/>
              </a:xfrm>
            </p:grpSpPr>
            <p:grpSp>
              <p:nvGrpSpPr>
                <p:cNvPr id="26" name="Group 25">
                  <a:extLst>
                    <a:ext uri="{FF2B5EF4-FFF2-40B4-BE49-F238E27FC236}">
                      <a16:creationId xmlns:a16="http://schemas.microsoft.com/office/drawing/2014/main" id="{28B2FC8E-1D81-8CE3-F792-874562A28C92}"/>
                    </a:ext>
                  </a:extLst>
                </p:cNvPr>
                <p:cNvGrpSpPr/>
                <p:nvPr/>
              </p:nvGrpSpPr>
              <p:grpSpPr>
                <a:xfrm>
                  <a:off x="2354101" y="2170541"/>
                  <a:ext cx="4013691" cy="2078175"/>
                  <a:chOff x="2469886" y="3268151"/>
                  <a:chExt cx="3514811" cy="1819869"/>
                </a:xfrm>
              </p:grpSpPr>
              <p:sp>
                <p:nvSpPr>
                  <p:cNvPr id="23" name="Google Shape;283;p29">
                    <a:extLst>
                      <a:ext uri="{FF2B5EF4-FFF2-40B4-BE49-F238E27FC236}">
                        <a16:creationId xmlns:a16="http://schemas.microsoft.com/office/drawing/2014/main" id="{D89305E1-2098-1674-A6C3-C8E10DB244E4}"/>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4" name="Google Shape;284;p29">
                    <a:extLst>
                      <a:ext uri="{FF2B5EF4-FFF2-40B4-BE49-F238E27FC236}">
                        <a16:creationId xmlns:a16="http://schemas.microsoft.com/office/drawing/2014/main" id="{95C01CBA-CA94-BEE0-0B92-BFE6F0C46328}"/>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5" name="Google Shape;285;p29">
                    <a:extLst>
                      <a:ext uri="{FF2B5EF4-FFF2-40B4-BE49-F238E27FC236}">
                        <a16:creationId xmlns:a16="http://schemas.microsoft.com/office/drawing/2014/main" id="{D45CD031-FB9E-CFB1-9B05-EC27EE516ADB}"/>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282" name="Google Shape;282;p29">
                  <a:extLst>
                    <a:ext uri="{FF2B5EF4-FFF2-40B4-BE49-F238E27FC236}">
                      <a16:creationId xmlns:a16="http://schemas.microsoft.com/office/drawing/2014/main" id="{730A7E12-D10E-CD5D-B26D-D080C043BCA0}"/>
                    </a:ext>
                  </a:extLst>
                </p:cNvPr>
                <p:cNvGrpSpPr/>
                <p:nvPr/>
              </p:nvGrpSpPr>
              <p:grpSpPr>
                <a:xfrm>
                  <a:off x="2987343" y="520124"/>
                  <a:ext cx="2748494" cy="2542984"/>
                  <a:chOff x="2991269" y="1153325"/>
                  <a:chExt cx="3514811" cy="3252002"/>
                </a:xfrm>
              </p:grpSpPr>
              <p:sp>
                <p:nvSpPr>
                  <p:cNvPr id="283" name="Google Shape;283;p29">
                    <a:extLst>
                      <a:ext uri="{FF2B5EF4-FFF2-40B4-BE49-F238E27FC236}">
                        <a16:creationId xmlns:a16="http://schemas.microsoft.com/office/drawing/2014/main" id="{039E2036-6F51-63ED-6143-9B099800D1E9}"/>
                      </a:ext>
                    </a:extLst>
                  </p:cNvPr>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84" name="Google Shape;284;p29">
                    <a:extLst>
                      <a:ext uri="{FF2B5EF4-FFF2-40B4-BE49-F238E27FC236}">
                        <a16:creationId xmlns:a16="http://schemas.microsoft.com/office/drawing/2014/main" id="{BD7F24F1-5A35-281C-84AB-988B501BD4B1}"/>
                      </a:ext>
                    </a:extLst>
                  </p:cNvPr>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85" name="Google Shape;285;p29">
                    <a:extLst>
                      <a:ext uri="{FF2B5EF4-FFF2-40B4-BE49-F238E27FC236}">
                        <a16:creationId xmlns:a16="http://schemas.microsoft.com/office/drawing/2014/main" id="{BF837B0E-3DD9-4CCC-EB62-DFF1D01DA452}"/>
                      </a:ext>
                    </a:extLst>
                  </p:cNvPr>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6" name="Google Shape;286;p29">
                    <a:extLst>
                      <a:ext uri="{FF2B5EF4-FFF2-40B4-BE49-F238E27FC236}">
                        <a16:creationId xmlns:a16="http://schemas.microsoft.com/office/drawing/2014/main" id="{88F6F284-13CE-4BD8-751F-1F26D8B5253B}"/>
                      </a:ext>
                    </a:extLst>
                  </p:cNvPr>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87" name="Google Shape;287;p29">
                    <a:extLst>
                      <a:ext uri="{FF2B5EF4-FFF2-40B4-BE49-F238E27FC236}">
                        <a16:creationId xmlns:a16="http://schemas.microsoft.com/office/drawing/2014/main" id="{3D587DBD-AE3D-14A0-2BB6-7053066D2D2C}"/>
                      </a:ext>
                    </a:extLst>
                  </p:cNvPr>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88" name="Google Shape;288;p29">
                    <a:extLst>
                      <a:ext uri="{FF2B5EF4-FFF2-40B4-BE49-F238E27FC236}">
                        <a16:creationId xmlns:a16="http://schemas.microsoft.com/office/drawing/2014/main" id="{23E32202-6BF0-CF69-16BF-010D9E0A8DC0}"/>
                      </a:ext>
                    </a:extLst>
                  </p:cNvPr>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txBody>
                  <a:bodyPr/>
                  <a:lstStyle/>
                  <a:p>
                    <a:endParaRPr lang="en-US" dirty="0"/>
                  </a:p>
                </p:txBody>
              </p:sp>
              <p:sp>
                <p:nvSpPr>
                  <p:cNvPr id="289" name="Google Shape;289;p29">
                    <a:extLst>
                      <a:ext uri="{FF2B5EF4-FFF2-40B4-BE49-F238E27FC236}">
                        <a16:creationId xmlns:a16="http://schemas.microsoft.com/office/drawing/2014/main" id="{6D36072B-5EFE-C880-0914-61B49AC6CF72}"/>
                      </a:ext>
                    </a:extLst>
                  </p:cNvPr>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0" name="Google Shape;290;p29">
                    <a:extLst>
                      <a:ext uri="{FF2B5EF4-FFF2-40B4-BE49-F238E27FC236}">
                        <a16:creationId xmlns:a16="http://schemas.microsoft.com/office/drawing/2014/main" id="{9529E8A9-C0B1-BC80-1D6F-580C561DAE9A}"/>
                      </a:ext>
                    </a:extLst>
                  </p:cNvPr>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grpSp>
        </p:grpSp>
      </p:grpSp>
      <p:sp>
        <p:nvSpPr>
          <p:cNvPr id="263" name="Google Shape;150;p22">
            <a:extLst>
              <a:ext uri="{FF2B5EF4-FFF2-40B4-BE49-F238E27FC236}">
                <a16:creationId xmlns:a16="http://schemas.microsoft.com/office/drawing/2014/main" id="{F3B5EC02-6F8E-5F78-A314-62EAE5366FC9}"/>
              </a:ext>
            </a:extLst>
          </p:cNvPr>
          <p:cNvSpPr txBox="1">
            <a:spLocks/>
          </p:cNvSpPr>
          <p:nvPr/>
        </p:nvSpPr>
        <p:spPr>
          <a:xfrm>
            <a:off x="6594950" y="1164821"/>
            <a:ext cx="1146289" cy="25481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Introduction</a:t>
            </a:r>
            <a:endParaRPr lang="en-US" sz="2000" b="0" dirty="0"/>
          </a:p>
        </p:txBody>
      </p:sp>
      <p:grpSp>
        <p:nvGrpSpPr>
          <p:cNvPr id="2" name="Google Shape;272;p29">
            <a:extLst>
              <a:ext uri="{FF2B5EF4-FFF2-40B4-BE49-F238E27FC236}">
                <a16:creationId xmlns:a16="http://schemas.microsoft.com/office/drawing/2014/main" id="{F001F80B-A4F0-474D-7EB3-4EB441E2CCC8}"/>
              </a:ext>
            </a:extLst>
          </p:cNvPr>
          <p:cNvGrpSpPr/>
          <p:nvPr/>
        </p:nvGrpSpPr>
        <p:grpSpPr>
          <a:xfrm>
            <a:off x="3049997" y="1528094"/>
            <a:ext cx="1132559" cy="312900"/>
            <a:chOff x="2498491" y="2373759"/>
            <a:chExt cx="1132559" cy="312900"/>
          </a:xfrm>
        </p:grpSpPr>
        <p:cxnSp>
          <p:nvCxnSpPr>
            <p:cNvPr id="4" name="Google Shape;274;p29">
              <a:extLst>
                <a:ext uri="{FF2B5EF4-FFF2-40B4-BE49-F238E27FC236}">
                  <a16:creationId xmlns:a16="http://schemas.microsoft.com/office/drawing/2014/main" id="{D58457AB-E079-E770-6976-5747824209A6}"/>
                </a:ext>
              </a:extLst>
            </p:cNvPr>
            <p:cNvCxnSpPr>
              <a:cxnSpLocks/>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5" name="Google Shape;275;p29">
              <a:extLst>
                <a:ext uri="{FF2B5EF4-FFF2-40B4-BE49-F238E27FC236}">
                  <a16:creationId xmlns:a16="http://schemas.microsoft.com/office/drawing/2014/main" id="{AE243BE1-D07F-2908-E55D-D9629E70B26D}"/>
                </a:ext>
              </a:extLst>
            </p:cNvPr>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9">
              <a:extLst>
                <a:ext uri="{FF2B5EF4-FFF2-40B4-BE49-F238E27FC236}">
                  <a16:creationId xmlns:a16="http://schemas.microsoft.com/office/drawing/2014/main" id="{47F07422-B361-A9E6-3FC1-F19D6F08D5B7}"/>
                </a:ext>
              </a:extLst>
            </p:cNvPr>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sp>
        <p:nvSpPr>
          <p:cNvPr id="7" name="Google Shape;111;p19">
            <a:extLst>
              <a:ext uri="{FF2B5EF4-FFF2-40B4-BE49-F238E27FC236}">
                <a16:creationId xmlns:a16="http://schemas.microsoft.com/office/drawing/2014/main" id="{D9265692-DB91-4CCA-5DB9-FF285CD6F1C6}"/>
              </a:ext>
            </a:extLst>
          </p:cNvPr>
          <p:cNvSpPr txBox="1">
            <a:spLocks/>
          </p:cNvSpPr>
          <p:nvPr/>
        </p:nvSpPr>
        <p:spPr>
          <a:xfrm>
            <a:off x="1609393" y="1566637"/>
            <a:ext cx="1996440" cy="386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Data</a:t>
            </a:r>
            <a:r>
              <a:rPr lang="en-US" sz="1400" dirty="0"/>
              <a:t> </a:t>
            </a:r>
            <a:r>
              <a:rPr lang="en-US" sz="1400" b="0" dirty="0"/>
              <a:t>Collection</a:t>
            </a:r>
          </a:p>
        </p:txBody>
      </p:sp>
    </p:spTree>
    <p:extLst>
      <p:ext uri="{BB962C8B-B14F-4D97-AF65-F5344CB8AC3E}">
        <p14:creationId xmlns:p14="http://schemas.microsoft.com/office/powerpoint/2010/main" val="3079627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685800" y="1032750"/>
            <a:ext cx="3605246" cy="1980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dirty="0"/>
              <a:t>Data Collection</a:t>
            </a:r>
            <a:endParaRPr sz="6000" dirty="0"/>
          </a:p>
        </p:txBody>
      </p:sp>
      <p:sp>
        <p:nvSpPr>
          <p:cNvPr id="112" name="Google Shape;112;p19"/>
          <p:cNvSpPr txBox="1">
            <a:spLocks noGrp="1"/>
          </p:cNvSpPr>
          <p:nvPr>
            <p:ph type="subTitle" idx="4294967295"/>
          </p:nvPr>
        </p:nvSpPr>
        <p:spPr>
          <a:xfrm>
            <a:off x="685800" y="3013350"/>
            <a:ext cx="3332700" cy="109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400" b="0" i="0" dirty="0">
                <a:solidFill>
                  <a:srgbClr val="F9F9F9"/>
                </a:solidFill>
                <a:effectLst/>
                <a:latin typeface="Söhne"/>
              </a:rPr>
              <a:t>Overview of the data collection phase, emphasizing the importance of multiple captures for dataset enhancement.</a:t>
            </a:r>
            <a:endParaRPr lang="en-US" sz="1800" dirty="0"/>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400" dirty="0"/>
              <a:t>First Dataset</a:t>
            </a:r>
            <a:endParaRPr sz="5400" dirty="0"/>
          </a:p>
        </p:txBody>
      </p:sp>
      <p:sp>
        <p:nvSpPr>
          <p:cNvPr id="81" name="Google Shape;81;p15"/>
          <p:cNvSpPr txBox="1">
            <a:spLocks noGrp="1"/>
          </p:cNvSpPr>
          <p:nvPr>
            <p:ph type="subTitle" idx="4294967295"/>
          </p:nvPr>
        </p:nvSpPr>
        <p:spPr>
          <a:xfrm>
            <a:off x="685800" y="2302047"/>
            <a:ext cx="3617400" cy="14997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600" dirty="0"/>
              <a:t>Initially, I collected data featuring green squares against a wooden background. However, these instances posed challenges as the YOLOv8 model struggled to detect the squares effectively due to noise in the background. </a:t>
            </a:r>
            <a:endParaRPr lang="en-US" sz="1600" b="1"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6" name="Picture 5">
            <a:extLst>
              <a:ext uri="{FF2B5EF4-FFF2-40B4-BE49-F238E27FC236}">
                <a16:creationId xmlns:a16="http://schemas.microsoft.com/office/drawing/2014/main" id="{5F8CAFFC-E188-14E4-6E7D-07635B954D2B}"/>
              </a:ext>
            </a:extLst>
          </p:cNvPr>
          <p:cNvPicPr>
            <a:picLocks noChangeAspect="1"/>
          </p:cNvPicPr>
          <p:nvPr/>
        </p:nvPicPr>
        <p:blipFill>
          <a:blip r:embed="rId3"/>
          <a:stretch>
            <a:fillRect/>
          </a:stretch>
        </p:blipFill>
        <p:spPr>
          <a:xfrm>
            <a:off x="4632373" y="576260"/>
            <a:ext cx="3914132" cy="399098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5CB42824-AC8C-EF5A-73FA-FC37E0DAB286}"/>
            </a:ext>
          </a:extLst>
        </p:cNvPr>
        <p:cNvGrpSpPr/>
        <p:nvPr/>
      </p:nvGrpSpPr>
      <p:grpSpPr>
        <a:xfrm>
          <a:off x="0" y="0"/>
          <a:ext cx="0" cy="0"/>
          <a:chOff x="0" y="0"/>
          <a:chExt cx="0" cy="0"/>
        </a:xfrm>
      </p:grpSpPr>
      <p:sp>
        <p:nvSpPr>
          <p:cNvPr id="80" name="Google Shape;80;p15">
            <a:extLst>
              <a:ext uri="{FF2B5EF4-FFF2-40B4-BE49-F238E27FC236}">
                <a16:creationId xmlns:a16="http://schemas.microsoft.com/office/drawing/2014/main" id="{2404C469-4C5F-4979-0802-89BB93900B57}"/>
              </a:ext>
            </a:extLst>
          </p:cNvPr>
          <p:cNvSpPr txBox="1">
            <a:spLocks noGrp="1"/>
          </p:cNvSpPr>
          <p:nvPr>
            <p:ph type="ctrTitle" idx="4294967295"/>
          </p:nvPr>
        </p:nvSpPr>
        <p:spPr>
          <a:xfrm>
            <a:off x="685800" y="1153478"/>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400" dirty="0"/>
              <a:t>Second Dataset</a:t>
            </a:r>
            <a:endParaRPr sz="5400" dirty="0"/>
          </a:p>
        </p:txBody>
      </p:sp>
      <p:sp>
        <p:nvSpPr>
          <p:cNvPr id="81" name="Google Shape;81;p15">
            <a:extLst>
              <a:ext uri="{FF2B5EF4-FFF2-40B4-BE49-F238E27FC236}">
                <a16:creationId xmlns:a16="http://schemas.microsoft.com/office/drawing/2014/main" id="{C2DD3BDB-B1BC-ED19-3072-B2AD3607897C}"/>
              </a:ext>
            </a:extLst>
          </p:cNvPr>
          <p:cNvSpPr txBox="1">
            <a:spLocks noGrp="1"/>
          </p:cNvSpPr>
          <p:nvPr>
            <p:ph type="subTitle" idx="4294967295"/>
          </p:nvPr>
        </p:nvSpPr>
        <p:spPr>
          <a:xfrm>
            <a:off x="685800" y="2113775"/>
            <a:ext cx="3617400" cy="14997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600" dirty="0"/>
              <a:t>In response, I collected a subsequent dataset with green squares against a white cloth background. Although this dataset facilitated smoother detection in Roboflow, it presented issues during YOLOv8 model training. Challenges arose from variations in lighting conditions and the presence of wrinkles in the cloth, impacting overall performance. </a:t>
            </a:r>
            <a:endParaRPr lang="en-US" sz="1600" b="1" dirty="0"/>
          </a:p>
        </p:txBody>
      </p:sp>
      <p:sp>
        <p:nvSpPr>
          <p:cNvPr id="83" name="Google Shape;83;p15">
            <a:extLst>
              <a:ext uri="{FF2B5EF4-FFF2-40B4-BE49-F238E27FC236}">
                <a16:creationId xmlns:a16="http://schemas.microsoft.com/office/drawing/2014/main" id="{89315D1A-11D8-F9B7-E5EE-AF539D44FC98}"/>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7" name="Picture 6">
            <a:extLst>
              <a:ext uri="{FF2B5EF4-FFF2-40B4-BE49-F238E27FC236}">
                <a16:creationId xmlns:a16="http://schemas.microsoft.com/office/drawing/2014/main" id="{254E2D5E-F060-3027-27CE-91E6A0D0D56F}"/>
              </a:ext>
            </a:extLst>
          </p:cNvPr>
          <p:cNvPicPr>
            <a:picLocks noChangeAspect="1"/>
          </p:cNvPicPr>
          <p:nvPr/>
        </p:nvPicPr>
        <p:blipFill>
          <a:blip r:embed="rId3"/>
          <a:stretch>
            <a:fillRect/>
          </a:stretch>
        </p:blipFill>
        <p:spPr>
          <a:xfrm>
            <a:off x="4840802" y="435606"/>
            <a:ext cx="3914131" cy="42722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66800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A9E44BE5-7471-2FA7-09C1-C3B4EEA773DF}"/>
            </a:ext>
          </a:extLst>
        </p:cNvPr>
        <p:cNvGrpSpPr/>
        <p:nvPr/>
      </p:nvGrpSpPr>
      <p:grpSpPr>
        <a:xfrm>
          <a:off x="0" y="0"/>
          <a:ext cx="0" cy="0"/>
          <a:chOff x="0" y="0"/>
          <a:chExt cx="0" cy="0"/>
        </a:xfrm>
      </p:grpSpPr>
      <p:sp>
        <p:nvSpPr>
          <p:cNvPr id="80" name="Google Shape;80;p15">
            <a:extLst>
              <a:ext uri="{FF2B5EF4-FFF2-40B4-BE49-F238E27FC236}">
                <a16:creationId xmlns:a16="http://schemas.microsoft.com/office/drawing/2014/main" id="{9E0F7BAA-D7CA-2E7D-01E6-DF56F1B886BF}"/>
              </a:ext>
            </a:extLst>
          </p:cNvPr>
          <p:cNvSpPr txBox="1">
            <a:spLocks noGrp="1"/>
          </p:cNvSpPr>
          <p:nvPr>
            <p:ph type="ctrTitle" idx="4294967295"/>
          </p:nvPr>
        </p:nvSpPr>
        <p:spPr>
          <a:xfrm>
            <a:off x="672351" y="1442626"/>
            <a:ext cx="3814003"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400" dirty="0"/>
              <a:t>Third Dataset</a:t>
            </a:r>
            <a:endParaRPr sz="5400" dirty="0"/>
          </a:p>
        </p:txBody>
      </p:sp>
      <p:sp>
        <p:nvSpPr>
          <p:cNvPr id="81" name="Google Shape;81;p15">
            <a:extLst>
              <a:ext uri="{FF2B5EF4-FFF2-40B4-BE49-F238E27FC236}">
                <a16:creationId xmlns:a16="http://schemas.microsoft.com/office/drawing/2014/main" id="{DCD8124B-0912-9AAF-7C4D-4A7E1E5E71EC}"/>
              </a:ext>
            </a:extLst>
          </p:cNvPr>
          <p:cNvSpPr txBox="1">
            <a:spLocks noGrp="1"/>
          </p:cNvSpPr>
          <p:nvPr>
            <p:ph type="subTitle" idx="4294967295"/>
          </p:nvPr>
        </p:nvSpPr>
        <p:spPr>
          <a:xfrm>
            <a:off x="672351" y="2402923"/>
            <a:ext cx="4040701" cy="14833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600" dirty="0"/>
              <a:t>Captured images of a black square on a white paper background. Despite initially suboptimal YOLOv8 performance, attempted Photoshop corrections worsened results. Subsequent modifications, detailed later, significantly improved performance compared to previous datasets.</a:t>
            </a:r>
          </a:p>
        </p:txBody>
      </p:sp>
      <p:sp>
        <p:nvSpPr>
          <p:cNvPr id="83" name="Google Shape;83;p15">
            <a:extLst>
              <a:ext uri="{FF2B5EF4-FFF2-40B4-BE49-F238E27FC236}">
                <a16:creationId xmlns:a16="http://schemas.microsoft.com/office/drawing/2014/main" id="{A4C48E86-D9DC-2727-B1DE-AF16A2DF8D48}"/>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A04540C2-2DDB-0C7A-CF64-BDC23586B8AC}"/>
              </a:ext>
            </a:extLst>
          </p:cNvPr>
          <p:cNvPicPr>
            <a:picLocks noChangeAspect="1"/>
          </p:cNvPicPr>
          <p:nvPr/>
        </p:nvPicPr>
        <p:blipFill>
          <a:blip r:embed="rId3"/>
          <a:stretch>
            <a:fillRect/>
          </a:stretch>
        </p:blipFill>
        <p:spPr>
          <a:xfrm>
            <a:off x="4948383" y="410492"/>
            <a:ext cx="3914131" cy="4322516"/>
          </a:xfrm>
          <a:prstGeom prst="rect">
            <a:avLst/>
          </a:prstGeom>
        </p:spPr>
      </p:pic>
    </p:spTree>
    <p:extLst>
      <p:ext uri="{BB962C8B-B14F-4D97-AF65-F5344CB8AC3E}">
        <p14:creationId xmlns:p14="http://schemas.microsoft.com/office/powerpoint/2010/main" val="169645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99E74BCE-A632-9BAD-3F5E-B7F15DF178AD}"/>
            </a:ext>
          </a:extLst>
        </p:cNvPr>
        <p:cNvGrpSpPr/>
        <p:nvPr/>
      </p:nvGrpSpPr>
      <p:grpSpPr>
        <a:xfrm>
          <a:off x="0" y="0"/>
          <a:ext cx="0" cy="0"/>
          <a:chOff x="0" y="0"/>
          <a:chExt cx="0" cy="0"/>
        </a:xfrm>
      </p:grpSpPr>
      <p:sp>
        <p:nvSpPr>
          <p:cNvPr id="265" name="Google Shape;265;p29">
            <a:extLst>
              <a:ext uri="{FF2B5EF4-FFF2-40B4-BE49-F238E27FC236}">
                <a16:creationId xmlns:a16="http://schemas.microsoft.com/office/drawing/2014/main" id="{7365059B-31CB-1021-42F6-860F98528B9A}"/>
              </a:ext>
            </a:extLst>
          </p:cNvPr>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Table Of Contents</a:t>
            </a:r>
            <a:endParaRPr sz="3600" dirty="0"/>
          </a:p>
        </p:txBody>
      </p:sp>
      <p:sp>
        <p:nvSpPr>
          <p:cNvPr id="266" name="Google Shape;266;p29">
            <a:extLst>
              <a:ext uri="{FF2B5EF4-FFF2-40B4-BE49-F238E27FC236}">
                <a16:creationId xmlns:a16="http://schemas.microsoft.com/office/drawing/2014/main" id="{E629B533-8CA1-1533-0883-3950AE0E9959}"/>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77" name="Google Shape;277;p29">
            <a:extLst>
              <a:ext uri="{FF2B5EF4-FFF2-40B4-BE49-F238E27FC236}">
                <a16:creationId xmlns:a16="http://schemas.microsoft.com/office/drawing/2014/main" id="{11279BC3-1CDC-7C04-4F8F-82C9E621AE47}"/>
              </a:ext>
            </a:extLst>
          </p:cNvPr>
          <p:cNvGrpSpPr/>
          <p:nvPr/>
        </p:nvGrpSpPr>
        <p:grpSpPr>
          <a:xfrm>
            <a:off x="4724253" y="1164822"/>
            <a:ext cx="1711740" cy="312900"/>
            <a:chOff x="4908100" y="1436790"/>
            <a:chExt cx="1711740" cy="312900"/>
          </a:xfrm>
        </p:grpSpPr>
        <p:cxnSp>
          <p:nvCxnSpPr>
            <p:cNvPr id="278" name="Google Shape;278;p29">
              <a:extLst>
                <a:ext uri="{FF2B5EF4-FFF2-40B4-BE49-F238E27FC236}">
                  <a16:creationId xmlns:a16="http://schemas.microsoft.com/office/drawing/2014/main" id="{F592C66B-310A-82E0-172A-DF718E9EACD6}"/>
                </a:ext>
              </a:extLst>
            </p:cNvPr>
            <p:cNvCxnSpPr>
              <a:cxnSpLocks/>
            </p:cNvCxnSpPr>
            <p:nvPr/>
          </p:nvCxnSpPr>
          <p:spPr>
            <a:xfrm>
              <a:off x="4908100" y="1593250"/>
              <a:ext cx="1508907" cy="0"/>
            </a:xfrm>
            <a:prstGeom prst="straightConnector1">
              <a:avLst/>
            </a:prstGeom>
            <a:noFill/>
            <a:ln w="9525" cap="flat" cmpd="sng">
              <a:solidFill>
                <a:schemeClr val="lt1"/>
              </a:solidFill>
              <a:prstDash val="solid"/>
              <a:round/>
              <a:headEnd type="none" w="sm" len="sm"/>
              <a:tailEnd type="none" w="sm" len="sm"/>
            </a:ln>
          </p:spPr>
        </p:cxnSp>
        <p:sp>
          <p:nvSpPr>
            <p:cNvPr id="280" name="Google Shape;280;p29">
              <a:extLst>
                <a:ext uri="{FF2B5EF4-FFF2-40B4-BE49-F238E27FC236}">
                  <a16:creationId xmlns:a16="http://schemas.microsoft.com/office/drawing/2014/main" id="{2422A739-2B56-D6AA-82F0-48D8244A038B}"/>
                </a:ext>
              </a:extLst>
            </p:cNvPr>
            <p:cNvSpPr/>
            <p:nvPr/>
          </p:nvSpPr>
          <p:spPr>
            <a:xfrm>
              <a:off x="639735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a:extLst>
                <a:ext uri="{FF2B5EF4-FFF2-40B4-BE49-F238E27FC236}">
                  <a16:creationId xmlns:a16="http://schemas.microsoft.com/office/drawing/2014/main" id="{32F43C18-9EAE-EE87-29D3-C59A7F4B8F38}"/>
                </a:ext>
              </a:extLst>
            </p:cNvPr>
            <p:cNvSpPr txBox="1"/>
            <p:nvPr/>
          </p:nvSpPr>
          <p:spPr>
            <a:xfrm>
              <a:off x="637234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1</a:t>
              </a:r>
              <a:endParaRPr sz="800" dirty="0">
                <a:solidFill>
                  <a:schemeClr val="dk1"/>
                </a:solidFill>
                <a:latin typeface="Lexend Deca"/>
                <a:ea typeface="Lexend Deca"/>
                <a:cs typeface="Lexend Deca"/>
                <a:sym typeface="Lexend Deca"/>
              </a:endParaRPr>
            </a:p>
          </p:txBody>
        </p:sp>
      </p:grpSp>
      <p:grpSp>
        <p:nvGrpSpPr>
          <p:cNvPr id="56" name="Group 55">
            <a:extLst>
              <a:ext uri="{FF2B5EF4-FFF2-40B4-BE49-F238E27FC236}">
                <a16:creationId xmlns:a16="http://schemas.microsoft.com/office/drawing/2014/main" id="{C71E0D15-735D-4BC2-1494-17AEC1F1A73E}"/>
              </a:ext>
            </a:extLst>
          </p:cNvPr>
          <p:cNvGrpSpPr/>
          <p:nvPr/>
        </p:nvGrpSpPr>
        <p:grpSpPr>
          <a:xfrm>
            <a:off x="2412603" y="1117214"/>
            <a:ext cx="4318793" cy="3944745"/>
            <a:chOff x="2412603" y="1117214"/>
            <a:chExt cx="4318793" cy="3944745"/>
          </a:xfrm>
        </p:grpSpPr>
        <p:grpSp>
          <p:nvGrpSpPr>
            <p:cNvPr id="39" name="Group 38">
              <a:extLst>
                <a:ext uri="{FF2B5EF4-FFF2-40B4-BE49-F238E27FC236}">
                  <a16:creationId xmlns:a16="http://schemas.microsoft.com/office/drawing/2014/main" id="{E59474C5-99D8-BD98-E210-72D793739FB0}"/>
                </a:ext>
              </a:extLst>
            </p:cNvPr>
            <p:cNvGrpSpPr/>
            <p:nvPr/>
          </p:nvGrpSpPr>
          <p:grpSpPr>
            <a:xfrm>
              <a:off x="2412603" y="2825811"/>
              <a:ext cx="4318793" cy="2236148"/>
              <a:chOff x="2469886" y="3268151"/>
              <a:chExt cx="3514811" cy="1819869"/>
            </a:xfrm>
          </p:grpSpPr>
          <p:sp>
            <p:nvSpPr>
              <p:cNvPr id="40" name="Google Shape;283;p29">
                <a:extLst>
                  <a:ext uri="{FF2B5EF4-FFF2-40B4-BE49-F238E27FC236}">
                    <a16:creationId xmlns:a16="http://schemas.microsoft.com/office/drawing/2014/main" id="{EB76E192-2F4C-149C-7165-50D5CF600B9F}"/>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41" name="Google Shape;284;p29">
                <a:extLst>
                  <a:ext uri="{FF2B5EF4-FFF2-40B4-BE49-F238E27FC236}">
                    <a16:creationId xmlns:a16="http://schemas.microsoft.com/office/drawing/2014/main" id="{103EA25D-C788-76BD-7993-CCA39CC9D464}"/>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42" name="Google Shape;285;p29">
                <a:extLst>
                  <a:ext uri="{FF2B5EF4-FFF2-40B4-BE49-F238E27FC236}">
                    <a16:creationId xmlns:a16="http://schemas.microsoft.com/office/drawing/2014/main" id="{80C73095-33AF-78AE-CFED-378B420F92E4}"/>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43" name="Group 42">
              <a:extLst>
                <a:ext uri="{FF2B5EF4-FFF2-40B4-BE49-F238E27FC236}">
                  <a16:creationId xmlns:a16="http://schemas.microsoft.com/office/drawing/2014/main" id="{CA1A43CC-33B5-380C-F0F4-ACAEE2AD2631}"/>
                </a:ext>
              </a:extLst>
            </p:cNvPr>
            <p:cNvGrpSpPr/>
            <p:nvPr/>
          </p:nvGrpSpPr>
          <p:grpSpPr>
            <a:xfrm>
              <a:off x="3102265" y="1117214"/>
              <a:ext cx="2940847" cy="2724197"/>
              <a:chOff x="2137339" y="1130402"/>
              <a:chExt cx="4068281" cy="3768573"/>
            </a:xfrm>
          </p:grpSpPr>
          <p:grpSp>
            <p:nvGrpSpPr>
              <p:cNvPr id="28" name="Group 27">
                <a:extLst>
                  <a:ext uri="{FF2B5EF4-FFF2-40B4-BE49-F238E27FC236}">
                    <a16:creationId xmlns:a16="http://schemas.microsoft.com/office/drawing/2014/main" id="{2E669B85-A952-EDD9-3B24-84A3696C4D9C}"/>
                  </a:ext>
                </a:extLst>
              </p:cNvPr>
              <p:cNvGrpSpPr/>
              <p:nvPr/>
            </p:nvGrpSpPr>
            <p:grpSpPr>
              <a:xfrm>
                <a:off x="2137339" y="2792535"/>
                <a:ext cx="4068281" cy="2106440"/>
                <a:chOff x="2469886" y="3268151"/>
                <a:chExt cx="3514811" cy="1819869"/>
              </a:xfrm>
            </p:grpSpPr>
            <p:sp>
              <p:nvSpPr>
                <p:cNvPr id="29" name="Google Shape;283;p29">
                  <a:extLst>
                    <a:ext uri="{FF2B5EF4-FFF2-40B4-BE49-F238E27FC236}">
                      <a16:creationId xmlns:a16="http://schemas.microsoft.com/office/drawing/2014/main" id="{25E57178-4C3A-11D2-AACE-34F0E5FE1328}"/>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30" name="Google Shape;284;p29">
                  <a:extLst>
                    <a:ext uri="{FF2B5EF4-FFF2-40B4-BE49-F238E27FC236}">
                      <a16:creationId xmlns:a16="http://schemas.microsoft.com/office/drawing/2014/main" id="{8387A303-E19C-179F-F489-0021E3BB3B3E}"/>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31" name="Google Shape;285;p29">
                  <a:extLst>
                    <a:ext uri="{FF2B5EF4-FFF2-40B4-BE49-F238E27FC236}">
                      <a16:creationId xmlns:a16="http://schemas.microsoft.com/office/drawing/2014/main" id="{9FDBC705-9B72-426B-0596-476609CF50A9}"/>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32" name="Group 31">
                <a:extLst>
                  <a:ext uri="{FF2B5EF4-FFF2-40B4-BE49-F238E27FC236}">
                    <a16:creationId xmlns:a16="http://schemas.microsoft.com/office/drawing/2014/main" id="{C0EE0DDE-67A3-F849-DAF1-59BD7E4DEC39}"/>
                  </a:ext>
                </a:extLst>
              </p:cNvPr>
              <p:cNvGrpSpPr/>
              <p:nvPr/>
            </p:nvGrpSpPr>
            <p:grpSpPr>
              <a:xfrm>
                <a:off x="2773653" y="1130402"/>
                <a:ext cx="2796962" cy="2598289"/>
                <a:chOff x="2354101" y="520124"/>
                <a:chExt cx="4013691" cy="3728592"/>
              </a:xfrm>
            </p:grpSpPr>
            <p:grpSp>
              <p:nvGrpSpPr>
                <p:cNvPr id="26" name="Group 25">
                  <a:extLst>
                    <a:ext uri="{FF2B5EF4-FFF2-40B4-BE49-F238E27FC236}">
                      <a16:creationId xmlns:a16="http://schemas.microsoft.com/office/drawing/2014/main" id="{FDDEC2C4-51BE-4ACD-AE21-14923E2A86BC}"/>
                    </a:ext>
                  </a:extLst>
                </p:cNvPr>
                <p:cNvGrpSpPr/>
                <p:nvPr/>
              </p:nvGrpSpPr>
              <p:grpSpPr>
                <a:xfrm>
                  <a:off x="2354101" y="2170541"/>
                  <a:ext cx="4013691" cy="2078175"/>
                  <a:chOff x="2469886" y="3268151"/>
                  <a:chExt cx="3514811" cy="1819869"/>
                </a:xfrm>
              </p:grpSpPr>
              <p:sp>
                <p:nvSpPr>
                  <p:cNvPr id="23" name="Google Shape;283;p29">
                    <a:extLst>
                      <a:ext uri="{FF2B5EF4-FFF2-40B4-BE49-F238E27FC236}">
                        <a16:creationId xmlns:a16="http://schemas.microsoft.com/office/drawing/2014/main" id="{0B4BF3F5-EDEC-F054-208E-01F500D40F32}"/>
                      </a:ext>
                    </a:extLst>
                  </p:cNvPr>
                  <p:cNvSpPr/>
                  <p:nvPr/>
                </p:nvSpPr>
                <p:spPr>
                  <a:xfrm>
                    <a:off x="2956203" y="3268151"/>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4" name="Google Shape;284;p29">
                    <a:extLst>
                      <a:ext uri="{FF2B5EF4-FFF2-40B4-BE49-F238E27FC236}">
                        <a16:creationId xmlns:a16="http://schemas.microsoft.com/office/drawing/2014/main" id="{7C6D79B3-BB3D-9CCE-27AD-D5328D7756B4}"/>
                      </a:ext>
                    </a:extLst>
                  </p:cNvPr>
                  <p:cNvSpPr/>
                  <p:nvPr/>
                </p:nvSpPr>
                <p:spPr>
                  <a:xfrm>
                    <a:off x="2469886"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5" name="Google Shape;285;p29">
                    <a:extLst>
                      <a:ext uri="{FF2B5EF4-FFF2-40B4-BE49-F238E27FC236}">
                        <a16:creationId xmlns:a16="http://schemas.microsoft.com/office/drawing/2014/main" id="{8FAD6B92-9023-215B-8186-410A52B5091A}"/>
                      </a:ext>
                    </a:extLst>
                  </p:cNvPr>
                  <p:cNvSpPr/>
                  <p:nvPr/>
                </p:nvSpPr>
                <p:spPr>
                  <a:xfrm flipH="1">
                    <a:off x="4226469" y="3703670"/>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grpSp>
              <p:nvGrpSpPr>
                <p:cNvPr id="282" name="Google Shape;282;p29">
                  <a:extLst>
                    <a:ext uri="{FF2B5EF4-FFF2-40B4-BE49-F238E27FC236}">
                      <a16:creationId xmlns:a16="http://schemas.microsoft.com/office/drawing/2014/main" id="{CA70F72E-2049-4384-FD60-2FBC83B54ED4}"/>
                    </a:ext>
                  </a:extLst>
                </p:cNvPr>
                <p:cNvGrpSpPr/>
                <p:nvPr/>
              </p:nvGrpSpPr>
              <p:grpSpPr>
                <a:xfrm>
                  <a:off x="2987343" y="520124"/>
                  <a:ext cx="2748494" cy="2542984"/>
                  <a:chOff x="2991269" y="1153325"/>
                  <a:chExt cx="3514811" cy="3252002"/>
                </a:xfrm>
              </p:grpSpPr>
              <p:sp>
                <p:nvSpPr>
                  <p:cNvPr id="283" name="Google Shape;283;p29">
                    <a:extLst>
                      <a:ext uri="{FF2B5EF4-FFF2-40B4-BE49-F238E27FC236}">
                        <a16:creationId xmlns:a16="http://schemas.microsoft.com/office/drawing/2014/main" id="{231115B9-FC0E-E415-03C3-8AB2F877B03E}"/>
                      </a:ext>
                    </a:extLst>
                  </p:cNvPr>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84" name="Google Shape;284;p29">
                    <a:extLst>
                      <a:ext uri="{FF2B5EF4-FFF2-40B4-BE49-F238E27FC236}">
                        <a16:creationId xmlns:a16="http://schemas.microsoft.com/office/drawing/2014/main" id="{9721F2CC-3616-19BA-7E4D-DB2A4F63117D}"/>
                      </a:ext>
                    </a:extLst>
                  </p:cNvPr>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85" name="Google Shape;285;p29">
                    <a:extLst>
                      <a:ext uri="{FF2B5EF4-FFF2-40B4-BE49-F238E27FC236}">
                        <a16:creationId xmlns:a16="http://schemas.microsoft.com/office/drawing/2014/main" id="{E552DEAA-7747-64CC-1652-DB83C8320557}"/>
                      </a:ext>
                    </a:extLst>
                  </p:cNvPr>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6" name="Google Shape;286;p29">
                    <a:extLst>
                      <a:ext uri="{FF2B5EF4-FFF2-40B4-BE49-F238E27FC236}">
                        <a16:creationId xmlns:a16="http://schemas.microsoft.com/office/drawing/2014/main" id="{19CADCA5-9F1B-B596-C5E7-59CAC6B04B65}"/>
                      </a:ext>
                    </a:extLst>
                  </p:cNvPr>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87" name="Google Shape;287;p29">
                    <a:extLst>
                      <a:ext uri="{FF2B5EF4-FFF2-40B4-BE49-F238E27FC236}">
                        <a16:creationId xmlns:a16="http://schemas.microsoft.com/office/drawing/2014/main" id="{5666DDEA-55D7-B7E9-A272-273FD18284F0}"/>
                      </a:ext>
                    </a:extLst>
                  </p:cNvPr>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88" name="Google Shape;288;p29">
                    <a:extLst>
                      <a:ext uri="{FF2B5EF4-FFF2-40B4-BE49-F238E27FC236}">
                        <a16:creationId xmlns:a16="http://schemas.microsoft.com/office/drawing/2014/main" id="{48C62BE8-8E3C-2EAE-44D1-16E82DBE1DB9}"/>
                      </a:ext>
                    </a:extLst>
                  </p:cNvPr>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txBody>
                  <a:bodyPr/>
                  <a:lstStyle/>
                  <a:p>
                    <a:endParaRPr lang="en-US" dirty="0"/>
                  </a:p>
                </p:txBody>
              </p:sp>
              <p:sp>
                <p:nvSpPr>
                  <p:cNvPr id="289" name="Google Shape;289;p29">
                    <a:extLst>
                      <a:ext uri="{FF2B5EF4-FFF2-40B4-BE49-F238E27FC236}">
                        <a16:creationId xmlns:a16="http://schemas.microsoft.com/office/drawing/2014/main" id="{FAB10B0E-E301-FB4D-3682-0F59E044B77D}"/>
                      </a:ext>
                    </a:extLst>
                  </p:cNvPr>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0" name="Google Shape;290;p29">
                    <a:extLst>
                      <a:ext uri="{FF2B5EF4-FFF2-40B4-BE49-F238E27FC236}">
                        <a16:creationId xmlns:a16="http://schemas.microsoft.com/office/drawing/2014/main" id="{4BDB5BC2-845C-0510-6042-94C4BF1BE4D9}"/>
                      </a:ext>
                    </a:extLst>
                  </p:cNvPr>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grpSp>
        </p:grpSp>
      </p:grpSp>
      <p:sp>
        <p:nvSpPr>
          <p:cNvPr id="263" name="Google Shape;150;p22">
            <a:extLst>
              <a:ext uri="{FF2B5EF4-FFF2-40B4-BE49-F238E27FC236}">
                <a16:creationId xmlns:a16="http://schemas.microsoft.com/office/drawing/2014/main" id="{7F51787D-DC6B-F40B-3AB3-4AF0235A93A1}"/>
              </a:ext>
            </a:extLst>
          </p:cNvPr>
          <p:cNvSpPr txBox="1">
            <a:spLocks/>
          </p:cNvSpPr>
          <p:nvPr/>
        </p:nvSpPr>
        <p:spPr>
          <a:xfrm>
            <a:off x="6594950" y="1164821"/>
            <a:ext cx="1146289" cy="25481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Introduction</a:t>
            </a:r>
            <a:endParaRPr lang="en-US" sz="2000" b="0" dirty="0"/>
          </a:p>
        </p:txBody>
      </p:sp>
      <p:grpSp>
        <p:nvGrpSpPr>
          <p:cNvPr id="2" name="Google Shape;272;p29">
            <a:extLst>
              <a:ext uri="{FF2B5EF4-FFF2-40B4-BE49-F238E27FC236}">
                <a16:creationId xmlns:a16="http://schemas.microsoft.com/office/drawing/2014/main" id="{EE008523-F5DB-B8B6-5D48-BAF91899977B}"/>
              </a:ext>
            </a:extLst>
          </p:cNvPr>
          <p:cNvGrpSpPr/>
          <p:nvPr/>
        </p:nvGrpSpPr>
        <p:grpSpPr>
          <a:xfrm>
            <a:off x="3049997" y="1528094"/>
            <a:ext cx="1132559" cy="312900"/>
            <a:chOff x="2498491" y="2373759"/>
            <a:chExt cx="1132559" cy="312900"/>
          </a:xfrm>
        </p:grpSpPr>
        <p:cxnSp>
          <p:nvCxnSpPr>
            <p:cNvPr id="4" name="Google Shape;274;p29">
              <a:extLst>
                <a:ext uri="{FF2B5EF4-FFF2-40B4-BE49-F238E27FC236}">
                  <a16:creationId xmlns:a16="http://schemas.microsoft.com/office/drawing/2014/main" id="{848E6CFC-A0EC-5F7A-A57F-38177EC75B8F}"/>
                </a:ext>
              </a:extLst>
            </p:cNvPr>
            <p:cNvCxnSpPr>
              <a:cxnSpLocks/>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5" name="Google Shape;275;p29">
              <a:extLst>
                <a:ext uri="{FF2B5EF4-FFF2-40B4-BE49-F238E27FC236}">
                  <a16:creationId xmlns:a16="http://schemas.microsoft.com/office/drawing/2014/main" id="{22DFA740-21DA-4DF4-DA99-81C7B3CBFBDB}"/>
                </a:ext>
              </a:extLst>
            </p:cNvPr>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9">
              <a:extLst>
                <a:ext uri="{FF2B5EF4-FFF2-40B4-BE49-F238E27FC236}">
                  <a16:creationId xmlns:a16="http://schemas.microsoft.com/office/drawing/2014/main" id="{244E72E6-8541-4335-7FDB-33BD51451881}"/>
                </a:ext>
              </a:extLst>
            </p:cNvPr>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sp>
        <p:nvSpPr>
          <p:cNvPr id="7" name="Google Shape;111;p19">
            <a:extLst>
              <a:ext uri="{FF2B5EF4-FFF2-40B4-BE49-F238E27FC236}">
                <a16:creationId xmlns:a16="http://schemas.microsoft.com/office/drawing/2014/main" id="{B4626D31-CF60-AB50-4326-A0D213D3D678}"/>
              </a:ext>
            </a:extLst>
          </p:cNvPr>
          <p:cNvSpPr txBox="1">
            <a:spLocks/>
          </p:cNvSpPr>
          <p:nvPr/>
        </p:nvSpPr>
        <p:spPr>
          <a:xfrm>
            <a:off x="1609393" y="1566637"/>
            <a:ext cx="1996440" cy="386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US" sz="1400" b="0" dirty="0"/>
              <a:t>Data</a:t>
            </a:r>
            <a:r>
              <a:rPr lang="en-US" sz="1400" dirty="0"/>
              <a:t> </a:t>
            </a:r>
            <a:r>
              <a:rPr lang="en-US" sz="1400" b="0" dirty="0"/>
              <a:t>Collection</a:t>
            </a:r>
          </a:p>
        </p:txBody>
      </p:sp>
      <p:grpSp>
        <p:nvGrpSpPr>
          <p:cNvPr id="3" name="Google Shape;267;p29">
            <a:extLst>
              <a:ext uri="{FF2B5EF4-FFF2-40B4-BE49-F238E27FC236}">
                <a16:creationId xmlns:a16="http://schemas.microsoft.com/office/drawing/2014/main" id="{70E306E2-E1B8-6EA1-0A45-25BAB7D7A4F4}"/>
              </a:ext>
            </a:extLst>
          </p:cNvPr>
          <p:cNvGrpSpPr/>
          <p:nvPr/>
        </p:nvGrpSpPr>
        <p:grpSpPr>
          <a:xfrm>
            <a:off x="5175013" y="1824264"/>
            <a:ext cx="977874" cy="312900"/>
            <a:chOff x="5668643" y="3156109"/>
            <a:chExt cx="977874" cy="312900"/>
          </a:xfrm>
        </p:grpSpPr>
        <p:cxnSp>
          <p:nvCxnSpPr>
            <p:cNvPr id="8" name="Google Shape;268;p29">
              <a:extLst>
                <a:ext uri="{FF2B5EF4-FFF2-40B4-BE49-F238E27FC236}">
                  <a16:creationId xmlns:a16="http://schemas.microsoft.com/office/drawing/2014/main" id="{40D91F28-C856-ABC3-B738-082839113167}"/>
                </a:ext>
              </a:extLst>
            </p:cNvPr>
            <p:cNvCxnSpPr>
              <a:cxnSpLocks/>
            </p:cNvCxnSpPr>
            <p:nvPr/>
          </p:nvCxnSpPr>
          <p:spPr>
            <a:xfrm>
              <a:off x="5668643" y="3312550"/>
              <a:ext cx="951382" cy="0"/>
            </a:xfrm>
            <a:prstGeom prst="straightConnector1">
              <a:avLst/>
            </a:prstGeom>
            <a:noFill/>
            <a:ln w="9525" cap="flat" cmpd="sng">
              <a:solidFill>
                <a:schemeClr val="lt1"/>
              </a:solidFill>
              <a:prstDash val="solid"/>
              <a:round/>
              <a:headEnd type="none" w="sm" len="sm"/>
              <a:tailEnd type="none" w="sm" len="sm"/>
            </a:ln>
          </p:spPr>
        </p:cxnSp>
        <p:sp>
          <p:nvSpPr>
            <p:cNvPr id="10" name="Google Shape;270;p29">
              <a:extLst>
                <a:ext uri="{FF2B5EF4-FFF2-40B4-BE49-F238E27FC236}">
                  <a16:creationId xmlns:a16="http://schemas.microsoft.com/office/drawing/2014/main" id="{0ECA7B6C-B8CF-228E-A9F9-22725DE75A36}"/>
                </a:ext>
              </a:extLst>
            </p:cNvPr>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1;p29">
              <a:extLst>
                <a:ext uri="{FF2B5EF4-FFF2-40B4-BE49-F238E27FC236}">
                  <a16:creationId xmlns:a16="http://schemas.microsoft.com/office/drawing/2014/main" id="{A3AA0187-B718-274E-234B-D3CFA7BC1EEA}"/>
                </a:ext>
              </a:extLst>
            </p:cNvPr>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chemeClr val="dk1"/>
                  </a:solidFill>
                  <a:latin typeface="Lexend Deca"/>
                  <a:ea typeface="Lexend Deca"/>
                  <a:cs typeface="Lexend Deca"/>
                  <a:sym typeface="Lexend Deca"/>
                </a:rPr>
                <a:t>3</a:t>
              </a:r>
              <a:endParaRPr sz="800" dirty="0">
                <a:solidFill>
                  <a:schemeClr val="dk1"/>
                </a:solidFill>
                <a:latin typeface="Lexend Deca"/>
                <a:ea typeface="Lexend Deca"/>
                <a:cs typeface="Lexend Deca"/>
                <a:sym typeface="Lexend Deca"/>
              </a:endParaRPr>
            </a:p>
          </p:txBody>
        </p:sp>
      </p:grpSp>
      <p:sp>
        <p:nvSpPr>
          <p:cNvPr id="12" name="Google Shape;94;p17">
            <a:extLst>
              <a:ext uri="{FF2B5EF4-FFF2-40B4-BE49-F238E27FC236}">
                <a16:creationId xmlns:a16="http://schemas.microsoft.com/office/drawing/2014/main" id="{03A6423A-1163-764C-205F-455F96B79300}"/>
              </a:ext>
            </a:extLst>
          </p:cNvPr>
          <p:cNvSpPr txBox="1">
            <a:spLocks noGrp="1"/>
          </p:cNvSpPr>
          <p:nvPr/>
        </p:nvSpPr>
        <p:spPr>
          <a:xfrm>
            <a:off x="6312243" y="2017096"/>
            <a:ext cx="1856397" cy="27529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600"/>
              <a:buFont typeface="Lexend Deca"/>
              <a:buNone/>
              <a:defRPr sz="3600" b="1" i="0" u="none" strike="noStrike" cap="none">
                <a:solidFill>
                  <a:schemeClr val="lt1"/>
                </a:solidFill>
                <a:latin typeface="Lexend Deca"/>
                <a:ea typeface="Lexend Deca"/>
                <a:cs typeface="Lexend Deca"/>
                <a:sym typeface="Lexend Deca"/>
              </a:defRPr>
            </a:lvl9pPr>
          </a:lstStyle>
          <a:p>
            <a:pPr marL="0" lvl="0" indent="0" algn="l" rtl="0">
              <a:spcBef>
                <a:spcPts val="0"/>
              </a:spcBef>
              <a:spcAft>
                <a:spcPts val="0"/>
              </a:spcAft>
              <a:buNone/>
            </a:pPr>
            <a:r>
              <a:rPr lang="en-US" sz="1400" b="0" dirty="0">
                <a:sym typeface="Muli"/>
              </a:rPr>
              <a:t>YOLOv8 Model Training</a:t>
            </a:r>
          </a:p>
        </p:txBody>
      </p:sp>
    </p:spTree>
    <p:extLst>
      <p:ext uri="{BB962C8B-B14F-4D97-AF65-F5344CB8AC3E}">
        <p14:creationId xmlns:p14="http://schemas.microsoft.com/office/powerpoint/2010/main" val="933128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942</Words>
  <Application>Microsoft Office PowerPoint</Application>
  <PresentationFormat>On-screen Show (16:9)</PresentationFormat>
  <Paragraphs>119</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Symbol</vt:lpstr>
      <vt:lpstr>Calibri</vt:lpstr>
      <vt:lpstr>Lexend Deca</vt:lpstr>
      <vt:lpstr>Cambria Math</vt:lpstr>
      <vt:lpstr>Muli</vt:lpstr>
      <vt:lpstr>Söhne</vt:lpstr>
      <vt:lpstr>Aliena template</vt:lpstr>
      <vt:lpstr>CrocoMarine Training Final Project</vt:lpstr>
      <vt:lpstr>Table Of Contents</vt:lpstr>
      <vt:lpstr>Introduction</vt:lpstr>
      <vt:lpstr>Table Of Contents</vt:lpstr>
      <vt:lpstr>Data Collection</vt:lpstr>
      <vt:lpstr>First Dataset</vt:lpstr>
      <vt:lpstr>Second Dataset</vt:lpstr>
      <vt:lpstr>Third Dataset</vt:lpstr>
      <vt:lpstr>Table Of Contents</vt:lpstr>
      <vt:lpstr>PowerPoint Presentation</vt:lpstr>
      <vt:lpstr>PowerPoint Presentation</vt:lpstr>
      <vt:lpstr>PowerPoint Presentation</vt:lpstr>
      <vt:lpstr>Table Of Contents</vt:lpstr>
      <vt:lpstr>Applying YOLOv8 Model on Real-time Camera</vt:lpstr>
      <vt:lpstr>Table Of Contents</vt:lpstr>
      <vt:lpstr>Distance Estimation Algorithm Implementation</vt:lpstr>
      <vt:lpstr>Distance Estimation Algorithm Implementation</vt:lpstr>
      <vt:lpstr>Distance Estimation Algorithm Implementation</vt:lpstr>
      <vt:lpstr>Table Of Contents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CrocoMarine Training Final Project</dc:title>
  <dc:creator>Fares Hazem</dc:creator>
  <cp:lastModifiedBy>Fares Hazem</cp:lastModifiedBy>
  <cp:revision>1</cp:revision>
  <dcterms:modified xsi:type="dcterms:W3CDTF">2024-02-11T19:44:32Z</dcterms:modified>
</cp:coreProperties>
</file>